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6" r:id="rId5"/>
    <p:sldId id="264" r:id="rId6"/>
    <p:sldId id="259" r:id="rId7"/>
    <p:sldId id="261" r:id="rId8"/>
    <p:sldId id="260" r:id="rId9"/>
    <p:sldId id="262" r:id="rId10"/>
    <p:sldId id="257" r:id="rId11"/>
    <p:sldId id="258" r:id="rId12"/>
    <p:sldId id="263" r:id="rId1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5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422583"/>
            <a:ext cx="6858000" cy="2387600"/>
          </a:xfrm>
        </p:spPr>
        <p:txBody>
          <a:bodyPr anchor="b"/>
          <a:lstStyle>
            <a:lvl1pPr algn="ctr">
              <a:defRPr sz="4500">
                <a:latin typeface="+mj-lt"/>
              </a:defRPr>
            </a:lvl1pPr>
          </a:lstStyle>
          <a:p>
            <a:r>
              <a:rPr lang="sl-SI" dirty="0" smtClean="0"/>
              <a:t>TITLE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902259"/>
            <a:ext cx="6858000" cy="1109905"/>
          </a:xfrm>
        </p:spPr>
        <p:txBody>
          <a:bodyPr>
            <a:normAutofit/>
          </a:bodyPr>
          <a:lstStyle>
            <a:lvl1pPr marL="0" indent="0" algn="ctr">
              <a:buNone/>
              <a:defRPr sz="1050" baseline="0"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l-SI" dirty="0" smtClean="0"/>
              <a:t>Name </a:t>
            </a:r>
            <a:r>
              <a:rPr lang="sl-SI" dirty="0" err="1" smtClean="0"/>
              <a:t>Family</a:t>
            </a:r>
            <a:r>
              <a:rPr lang="sl-SI" dirty="0" smtClean="0"/>
              <a:t> Name</a:t>
            </a:r>
            <a:br>
              <a:rPr lang="sl-SI" dirty="0" smtClean="0"/>
            </a:br>
            <a:r>
              <a:rPr lang="sl-SI" dirty="0" smtClean="0"/>
              <a:t>Name.FamilyName@fu.uni-lj.si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54474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171450" indent="-171450">
              <a:buFontTx/>
              <a:buBlip>
                <a:blip r:embed="rId2"/>
              </a:buBlip>
              <a:defRPr>
                <a:latin typeface="+mn-lt"/>
              </a:defRPr>
            </a:lvl1pPr>
            <a:lvl2pPr marL="514350" indent="-171450">
              <a:buFontTx/>
              <a:buBlip>
                <a:blip r:embed="rId2"/>
              </a:buBlip>
              <a:defRPr>
                <a:latin typeface="+mn-lt"/>
              </a:defRPr>
            </a:lvl2pPr>
            <a:lvl3pPr marL="857250" indent="-171450">
              <a:buFontTx/>
              <a:buBlip>
                <a:blip r:embed="rId2"/>
              </a:buBlip>
              <a:defRPr>
                <a:latin typeface="+mn-lt"/>
              </a:defRPr>
            </a:lvl3pPr>
            <a:lvl4pPr marL="1200150" indent="-171450">
              <a:buFontTx/>
              <a:buBlip>
                <a:blip r:embed="rId2"/>
              </a:buBlip>
              <a:defRPr>
                <a:latin typeface="+mn-lt"/>
              </a:defRPr>
            </a:lvl4pPr>
            <a:lvl5pPr marL="1543050" indent="-171450">
              <a:buFontTx/>
              <a:buBlip>
                <a:blip r:embed="rId2"/>
              </a:buBlip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5B3-CCD8-429D-A722-E9CADCF8991D}" type="datetimeFigureOut">
              <a:rPr lang="sl-SI" smtClean="0"/>
              <a:t>17. 10. 2018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672971" cy="365125"/>
          </a:xfrm>
        </p:spPr>
        <p:txBody>
          <a:bodyPr/>
          <a:lstStyle/>
          <a:p>
            <a:fld id="{F2515888-6375-4330-BE8F-DFE49D7157E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6086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03853"/>
            <a:ext cx="2413713" cy="5673110"/>
          </a:xfrm>
        </p:spPr>
        <p:txBody>
          <a:bodyPr vert="eaVert"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 marL="171450" indent="-171450">
              <a:buFontTx/>
              <a:buBlip>
                <a:blip r:embed="rId2"/>
              </a:buBlip>
              <a:defRPr>
                <a:latin typeface="+mn-lt"/>
              </a:defRPr>
            </a:lvl1pPr>
            <a:lvl2pPr marL="514350" indent="-171450">
              <a:buFontTx/>
              <a:buBlip>
                <a:blip r:embed="rId2"/>
              </a:buBlip>
              <a:defRPr>
                <a:latin typeface="+mn-lt"/>
              </a:defRPr>
            </a:lvl2pPr>
            <a:lvl3pPr marL="857250" indent="-171450">
              <a:buFontTx/>
              <a:buBlip>
                <a:blip r:embed="rId2"/>
              </a:buBlip>
              <a:defRPr>
                <a:latin typeface="+mn-lt"/>
              </a:defRPr>
            </a:lvl3pPr>
            <a:lvl4pPr marL="1200150" indent="-171450">
              <a:buFontTx/>
              <a:buBlip>
                <a:blip r:embed="rId2"/>
              </a:buBlip>
              <a:defRPr>
                <a:latin typeface="+mn-lt"/>
              </a:defRPr>
            </a:lvl4pPr>
            <a:lvl5pPr marL="1543050" indent="-171450">
              <a:buFontTx/>
              <a:buBlip>
                <a:blip r:embed="rId2"/>
              </a:buBlip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5B3-CCD8-429D-A722-E9CADCF8991D}" type="datetimeFigureOut">
              <a:rPr lang="sl-SI" smtClean="0"/>
              <a:t>17. 10. 2018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672971" cy="365125"/>
          </a:xfrm>
        </p:spPr>
        <p:txBody>
          <a:bodyPr/>
          <a:lstStyle/>
          <a:p>
            <a:fld id="{F2515888-6375-4330-BE8F-DFE49D7157E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5519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buFontTx/>
              <a:buBlip>
                <a:blip r:embed="rId2"/>
              </a:buBlip>
              <a:defRPr>
                <a:latin typeface="+mn-lt"/>
              </a:defRPr>
            </a:lvl1pPr>
            <a:lvl2pPr marL="514350" indent="-171450">
              <a:buFontTx/>
              <a:buBlip>
                <a:blip r:embed="rId2"/>
              </a:buBlip>
              <a:defRPr>
                <a:latin typeface="+mn-lt"/>
              </a:defRPr>
            </a:lvl2pPr>
            <a:lvl3pPr marL="857250" indent="-171450">
              <a:buFontTx/>
              <a:buBlip>
                <a:blip r:embed="rId2"/>
              </a:buBlip>
              <a:defRPr>
                <a:latin typeface="+mn-lt"/>
              </a:defRPr>
            </a:lvl3pPr>
            <a:lvl4pPr marL="1200150" indent="-171450">
              <a:buFontTx/>
              <a:buBlip>
                <a:blip r:embed="rId2"/>
              </a:buBlip>
              <a:defRPr>
                <a:latin typeface="+mn-lt"/>
              </a:defRPr>
            </a:lvl4pPr>
            <a:lvl5pPr marL="1543050" indent="-171450">
              <a:buFontTx/>
              <a:buBlip>
                <a:blip r:embed="rId2"/>
              </a:buBlip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5B3-CCD8-429D-A722-E9CADCF8991D}" type="datetimeFigureOut">
              <a:rPr lang="sl-SI" smtClean="0"/>
              <a:t>17. 10. 2018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672971" cy="365125"/>
          </a:xfrm>
        </p:spPr>
        <p:txBody>
          <a:bodyPr/>
          <a:lstStyle/>
          <a:p>
            <a:fld id="{F2515888-6375-4330-BE8F-DFE49D7157E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5658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5B3-CCD8-429D-A722-E9CADCF8991D}" type="datetimeFigureOut">
              <a:rPr lang="sl-SI" smtClean="0"/>
              <a:t>17. 10. 2018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672971" cy="365125"/>
          </a:xfrm>
        </p:spPr>
        <p:txBody>
          <a:bodyPr/>
          <a:lstStyle/>
          <a:p>
            <a:fld id="{F2515888-6375-4330-BE8F-DFE49D7157EE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01486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171450" indent="-171450">
              <a:buFontTx/>
              <a:buBlip>
                <a:blip r:embed="rId2"/>
              </a:buBlip>
              <a:defRPr>
                <a:latin typeface="+mn-lt"/>
              </a:defRPr>
            </a:lvl1pPr>
            <a:lvl2pPr marL="514350" indent="-171450">
              <a:buFontTx/>
              <a:buBlip>
                <a:blip r:embed="rId2"/>
              </a:buBlip>
              <a:defRPr>
                <a:latin typeface="+mn-lt"/>
              </a:defRPr>
            </a:lvl2pPr>
            <a:lvl3pPr marL="857250" indent="-171450">
              <a:buFontTx/>
              <a:buBlip>
                <a:blip r:embed="rId2"/>
              </a:buBlip>
              <a:defRPr>
                <a:latin typeface="+mn-lt"/>
              </a:defRPr>
            </a:lvl3pPr>
            <a:lvl4pPr marL="1200150" indent="-171450">
              <a:buFontTx/>
              <a:buBlip>
                <a:blip r:embed="rId2"/>
              </a:buBlip>
              <a:defRPr>
                <a:latin typeface="+mn-lt"/>
              </a:defRPr>
            </a:lvl4pPr>
            <a:lvl5pPr marL="1543050" indent="-171450">
              <a:buFontTx/>
              <a:buBlip>
                <a:blip r:embed="rId2"/>
              </a:buBlip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171450" indent="-171450">
              <a:buFontTx/>
              <a:buBlip>
                <a:blip r:embed="rId2"/>
              </a:buBlip>
              <a:defRPr>
                <a:latin typeface="+mn-lt"/>
              </a:defRPr>
            </a:lvl1pPr>
            <a:lvl2pPr marL="514350" indent="-171450">
              <a:buFontTx/>
              <a:buBlip>
                <a:blip r:embed="rId2"/>
              </a:buBlip>
              <a:defRPr>
                <a:latin typeface="+mn-lt"/>
              </a:defRPr>
            </a:lvl2pPr>
            <a:lvl3pPr marL="857250" indent="-171450">
              <a:buFontTx/>
              <a:buBlip>
                <a:blip r:embed="rId2"/>
              </a:buBlip>
              <a:defRPr>
                <a:latin typeface="+mn-lt"/>
              </a:defRPr>
            </a:lvl3pPr>
            <a:lvl4pPr marL="1200150" indent="-171450">
              <a:buFontTx/>
              <a:buBlip>
                <a:blip r:embed="rId2"/>
              </a:buBlip>
              <a:defRPr>
                <a:latin typeface="+mn-lt"/>
              </a:defRPr>
            </a:lvl4pPr>
            <a:lvl5pPr marL="1543050" indent="-171450">
              <a:buFontTx/>
              <a:buBlip>
                <a:blip r:embed="rId2"/>
              </a:buBlip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5B3-CCD8-429D-A722-E9CADCF8991D}" type="datetimeFigureOut">
              <a:rPr lang="sl-SI" smtClean="0"/>
              <a:t>17. 10. 2018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672971" cy="365125"/>
          </a:xfrm>
        </p:spPr>
        <p:txBody>
          <a:bodyPr/>
          <a:lstStyle/>
          <a:p>
            <a:fld id="{F2515888-6375-4330-BE8F-DFE49D7157E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6185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657225"/>
          </a:xfrm>
        </p:spPr>
        <p:txBody>
          <a:bodyPr anchor="b"/>
          <a:lstStyle>
            <a:lvl1pPr marL="0" indent="0">
              <a:buNone/>
              <a:defRPr sz="18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 marL="171450" indent="-171450">
              <a:buFontTx/>
              <a:buBlip>
                <a:blip r:embed="rId2"/>
              </a:buBlip>
              <a:defRPr>
                <a:latin typeface="+mn-lt"/>
              </a:defRPr>
            </a:lvl1pPr>
            <a:lvl2pPr marL="514350" indent="-171450">
              <a:buFontTx/>
              <a:buBlip>
                <a:blip r:embed="rId2"/>
              </a:buBlip>
              <a:defRPr>
                <a:latin typeface="+mn-lt"/>
              </a:defRPr>
            </a:lvl2pPr>
            <a:lvl3pPr marL="857250" indent="-171450">
              <a:buFontTx/>
              <a:buBlip>
                <a:blip r:embed="rId2"/>
              </a:buBlip>
              <a:defRPr>
                <a:latin typeface="+mn-lt"/>
              </a:defRPr>
            </a:lvl3pPr>
            <a:lvl4pPr marL="1200150" indent="-171450">
              <a:buFontTx/>
              <a:buBlip>
                <a:blip r:embed="rId2"/>
              </a:buBlip>
              <a:defRPr>
                <a:latin typeface="+mn-lt"/>
              </a:defRPr>
            </a:lvl4pPr>
            <a:lvl5pPr marL="1543050" indent="-171450">
              <a:buFontTx/>
              <a:buBlip>
                <a:blip r:embed="rId2"/>
              </a:buBlip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4"/>
            <a:ext cx="3887391" cy="657225"/>
          </a:xfrm>
        </p:spPr>
        <p:txBody>
          <a:bodyPr anchor="b"/>
          <a:lstStyle>
            <a:lvl1pPr marL="0" indent="0">
              <a:buNone/>
              <a:defRPr sz="18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 marL="171450" indent="-171450">
              <a:buFontTx/>
              <a:buBlip>
                <a:blip r:embed="rId2"/>
              </a:buBlip>
              <a:defRPr/>
            </a:lvl1pPr>
            <a:lvl2pPr marL="514350" indent="-171450">
              <a:buFontTx/>
              <a:buBlip>
                <a:blip r:embed="rId2"/>
              </a:buBlip>
              <a:defRPr/>
            </a:lvl2pPr>
            <a:lvl3pPr marL="857250" indent="-171450">
              <a:buFontTx/>
              <a:buBlip>
                <a:blip r:embed="rId2"/>
              </a:buBlip>
              <a:defRPr/>
            </a:lvl3pPr>
            <a:lvl4pPr marL="1200150" indent="-171450">
              <a:buFontTx/>
              <a:buBlip>
                <a:blip r:embed="rId2"/>
              </a:buBlip>
              <a:defRPr/>
            </a:lvl4pPr>
            <a:lvl5pPr marL="1543050" indent="-17145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5B3-CCD8-429D-A722-E9CADCF8991D}" type="datetimeFigureOut">
              <a:rPr lang="sl-SI" smtClean="0"/>
              <a:t>17. 10. 2018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672971" cy="365125"/>
          </a:xfrm>
        </p:spPr>
        <p:txBody>
          <a:bodyPr/>
          <a:lstStyle/>
          <a:p>
            <a:fld id="{F2515888-6375-4330-BE8F-DFE49D7157EE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65984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85192"/>
            <a:ext cx="7886700" cy="76511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5B3-CCD8-429D-A722-E9CADCF8991D}" type="datetimeFigureOut">
              <a:rPr lang="sl-SI" smtClean="0"/>
              <a:t>17. 10. 2018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1" y="6356351"/>
            <a:ext cx="672970" cy="365125"/>
          </a:xfrm>
        </p:spPr>
        <p:txBody>
          <a:bodyPr/>
          <a:lstStyle/>
          <a:p>
            <a:fld id="{F2515888-6375-4330-BE8F-DFE49D7157E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9821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5B3-CCD8-429D-A722-E9CADCF8991D}" type="datetimeFigureOut">
              <a:rPr lang="sl-SI" smtClean="0"/>
              <a:t>17. 10. 2018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672971" cy="365125"/>
          </a:xfrm>
        </p:spPr>
        <p:txBody>
          <a:bodyPr/>
          <a:lstStyle/>
          <a:p>
            <a:fld id="{F2515888-6375-4330-BE8F-DFE49D7157E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3361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171450" indent="-171450">
              <a:buFontTx/>
              <a:buBlip>
                <a:blip r:embed="rId2"/>
              </a:buBlip>
              <a:defRPr sz="2400">
                <a:latin typeface="+mn-lt"/>
              </a:defRPr>
            </a:lvl1pPr>
            <a:lvl2pPr marL="514350" indent="-171450">
              <a:buFontTx/>
              <a:buBlip>
                <a:blip r:embed="rId2"/>
              </a:buBlip>
              <a:defRPr sz="2100">
                <a:latin typeface="+mn-lt"/>
              </a:defRPr>
            </a:lvl2pPr>
            <a:lvl3pPr marL="857250" indent="-171450">
              <a:buFontTx/>
              <a:buBlip>
                <a:blip r:embed="rId2"/>
              </a:buBlip>
              <a:defRPr sz="1800">
                <a:latin typeface="+mn-lt"/>
              </a:defRPr>
            </a:lvl3pPr>
            <a:lvl4pPr marL="1200150" indent="-171450">
              <a:buFontTx/>
              <a:buBlip>
                <a:blip r:embed="rId2"/>
              </a:buBlip>
              <a:defRPr sz="1500">
                <a:latin typeface="+mn-lt"/>
              </a:defRPr>
            </a:lvl4pPr>
            <a:lvl5pPr marL="1543050" indent="-171450">
              <a:buFontTx/>
              <a:buBlip>
                <a:blip r:embed="rId2"/>
              </a:buBlip>
              <a:defRPr sz="1500">
                <a:latin typeface="+mn-lt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5B3-CCD8-429D-A722-E9CADCF8991D}" type="datetimeFigureOut">
              <a:rPr lang="sl-SI" smtClean="0"/>
              <a:t>17. 10. 2018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1" y="6356351"/>
            <a:ext cx="672970" cy="365125"/>
          </a:xfrm>
        </p:spPr>
        <p:txBody>
          <a:bodyPr/>
          <a:lstStyle/>
          <a:p>
            <a:fld id="{F2515888-6375-4330-BE8F-DFE49D7157E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533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l-S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5B3-CCD8-429D-A722-E9CADCF8991D}" type="datetimeFigureOut">
              <a:rPr lang="sl-SI" smtClean="0"/>
              <a:t>17. 10. 2018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679968" cy="365125"/>
          </a:xfrm>
        </p:spPr>
        <p:txBody>
          <a:bodyPr/>
          <a:lstStyle/>
          <a:p>
            <a:fld id="{F2515888-6375-4330-BE8F-DFE49D7157E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6086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38540"/>
            <a:ext cx="7886700" cy="858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08923"/>
            <a:ext cx="7886700" cy="4768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925B3-CCD8-429D-A722-E9CADCF8991D}" type="datetimeFigureOut">
              <a:rPr lang="sl-SI" smtClean="0"/>
              <a:t>17. 10. 2018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672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15888-6375-4330-BE8F-DFE49D7157E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04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Tx/>
        <a:buBlip>
          <a:blip r:embed="rId14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4"/>
        </a:buBlip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4"/>
        </a:buBlip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4"/>
        </a:buBlip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ANALYSIS OF LOCAL BUDGET TRANSPARENCY INDEX IN THE LAST THREE YEARS: THE CASE OF </a:t>
            </a:r>
            <a:r>
              <a:rPr lang="en-GB" sz="3200" b="1" dirty="0" smtClean="0"/>
              <a:t>SLOVENIA</a:t>
            </a:r>
            <a:endParaRPr lang="sl-SI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dr. Jože Benčina</a:t>
            </a:r>
            <a:r>
              <a:rPr lang="en-GB" dirty="0"/>
              <a:t>, </a:t>
            </a:r>
            <a:r>
              <a:rPr lang="en-GB" b="1" dirty="0" smtClean="0"/>
              <a:t>dr</a:t>
            </a:r>
            <a:r>
              <a:rPr lang="en-GB" b="1" dirty="0"/>
              <a:t>. Maja </a:t>
            </a:r>
            <a:r>
              <a:rPr lang="en-GB" b="1" dirty="0" smtClean="0"/>
              <a:t>Klun</a:t>
            </a:r>
            <a:r>
              <a:rPr lang="sl-SI" b="1" dirty="0" smtClean="0"/>
              <a:t>, </a:t>
            </a:r>
            <a:r>
              <a:rPr lang="en-GB" b="1" dirty="0" smtClean="0"/>
              <a:t>Lan Umek</a:t>
            </a:r>
            <a:endParaRPr lang="sl-SI" dirty="0"/>
          </a:p>
        </p:txBody>
      </p:sp>
      <p:sp>
        <p:nvSpPr>
          <p:cNvPr id="5" name="TextBox 4"/>
          <p:cNvSpPr txBox="1"/>
          <p:nvPr/>
        </p:nvSpPr>
        <p:spPr>
          <a:xfrm>
            <a:off x="243840" y="4012164"/>
            <a:ext cx="6364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work has been supported by Croatian Science Foundation under the project (</a:t>
            </a:r>
            <a:r>
              <a:rPr lang="en-US" sz="1200" dirty="0" smtClean="0"/>
              <a:t>IP-2014-09-3008)</a:t>
            </a:r>
            <a:endParaRPr lang="sl-SI" sz="1200" dirty="0" smtClean="0"/>
          </a:p>
          <a:p>
            <a:r>
              <a:rPr lang="en-US" sz="1200" dirty="0" smtClean="0"/>
              <a:t>and </a:t>
            </a:r>
            <a:r>
              <a:rPr lang="en-US" sz="1200" dirty="0"/>
              <a:t>by Slovenian Research Agency under the project (ID P5-0093).</a:t>
            </a:r>
            <a:endParaRPr lang="sl-SI" sz="12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1281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Agenda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08718"/>
            <a:ext cx="7886700" cy="406824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Municipalities in Slovenia</a:t>
            </a:r>
          </a:p>
          <a:p>
            <a:r>
              <a:rPr lang="en-US" sz="2800" dirty="0" smtClean="0"/>
              <a:t>Theories behind the research</a:t>
            </a:r>
          </a:p>
          <a:p>
            <a:r>
              <a:rPr lang="en-US" sz="2800" dirty="0" smtClean="0"/>
              <a:t>Methodology</a:t>
            </a:r>
          </a:p>
          <a:p>
            <a:r>
              <a:rPr lang="en-US" sz="2800" dirty="0" smtClean="0"/>
              <a:t>Results</a:t>
            </a:r>
          </a:p>
          <a:p>
            <a:r>
              <a:rPr lang="en-US" sz="2800" dirty="0" smtClean="0"/>
              <a:t>Conclusion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127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Municipalities in Slovenia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3872"/>
            <a:ext cx="7886700" cy="415309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212 municipalities</a:t>
            </a:r>
          </a:p>
          <a:p>
            <a:endParaRPr lang="sl-SI" sz="2400" dirty="0" smtClean="0"/>
          </a:p>
          <a:p>
            <a:r>
              <a:rPr lang="en-GB" sz="2400" dirty="0" smtClean="0"/>
              <a:t>11 cities</a:t>
            </a:r>
          </a:p>
          <a:p>
            <a:endParaRPr lang="sl-SI" sz="2400" dirty="0" smtClean="0"/>
          </a:p>
          <a:p>
            <a:r>
              <a:rPr lang="en-GB" sz="2400" dirty="0" smtClean="0"/>
              <a:t>The smallest municipality: 369 inhabitants and 0.6 </a:t>
            </a:r>
            <a:r>
              <a:rPr lang="en-GB" sz="2400" dirty="0" err="1" smtClean="0"/>
              <a:t>mio</a:t>
            </a:r>
            <a:r>
              <a:rPr lang="en-GB" sz="2400" dirty="0" smtClean="0"/>
              <a:t> EUR (</a:t>
            </a:r>
            <a:r>
              <a:rPr lang="en-GB" sz="2400" dirty="0" err="1" smtClean="0"/>
              <a:t>Hodoš</a:t>
            </a:r>
            <a:r>
              <a:rPr lang="en-GB" sz="2400" dirty="0" smtClean="0"/>
              <a:t>); 8.6 km2 (</a:t>
            </a:r>
            <a:r>
              <a:rPr lang="en-GB" sz="2400" dirty="0" err="1" smtClean="0"/>
              <a:t>Trzin</a:t>
            </a:r>
            <a:r>
              <a:rPr lang="en-GB" sz="2400" dirty="0" smtClean="0"/>
              <a:t>); </a:t>
            </a:r>
          </a:p>
          <a:p>
            <a:endParaRPr lang="sl-SI" sz="2400" dirty="0" smtClean="0"/>
          </a:p>
          <a:p>
            <a:r>
              <a:rPr lang="en-GB" sz="2400" dirty="0" smtClean="0"/>
              <a:t>The largest municipality: 287.347 inhabitants and 295.7 </a:t>
            </a:r>
            <a:r>
              <a:rPr lang="en-GB" sz="2400" dirty="0" err="1" smtClean="0"/>
              <a:t>mio</a:t>
            </a:r>
            <a:r>
              <a:rPr lang="en-GB" sz="2400" dirty="0" smtClean="0"/>
              <a:t> EUR (Ljubljana); 563.7 km2 (</a:t>
            </a:r>
            <a:r>
              <a:rPr lang="en-GB" sz="2400" dirty="0" err="1" smtClean="0"/>
              <a:t>Kočevje</a:t>
            </a:r>
            <a:r>
              <a:rPr lang="en-GB" sz="2400" dirty="0" smtClean="0"/>
              <a:t>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15330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b="1" dirty="0" err="1" smtClean="0"/>
              <a:t>Theories</a:t>
            </a:r>
            <a:r>
              <a:rPr lang="sl-SI" sz="3600" b="1" dirty="0" smtClean="0"/>
              <a:t> </a:t>
            </a:r>
            <a:r>
              <a:rPr lang="sl-SI" sz="3600" b="1" dirty="0" err="1" smtClean="0"/>
              <a:t>behind</a:t>
            </a:r>
            <a:r>
              <a:rPr lang="sl-SI" sz="3600" b="1" dirty="0" smtClean="0"/>
              <a:t> the </a:t>
            </a:r>
            <a:r>
              <a:rPr lang="sl-SI" sz="3600" b="1" dirty="0" err="1" smtClean="0"/>
              <a:t>research</a:t>
            </a:r>
            <a:endParaRPr lang="sl-SI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48256"/>
            <a:ext cx="7886700" cy="4128708"/>
          </a:xfrm>
        </p:spPr>
        <p:txBody>
          <a:bodyPr>
            <a:normAutofit/>
          </a:bodyPr>
          <a:lstStyle/>
          <a:p>
            <a:r>
              <a:rPr lang="sl-SI" sz="2800" dirty="0" smtClean="0"/>
              <a:t> </a:t>
            </a:r>
            <a:r>
              <a:rPr lang="en-US" sz="2800" dirty="0" smtClean="0"/>
              <a:t>principle-agent theory</a:t>
            </a:r>
            <a:endParaRPr lang="sl-SI" sz="2800" dirty="0" smtClean="0"/>
          </a:p>
          <a:p>
            <a:pPr marL="0" indent="0">
              <a:buNone/>
            </a:pPr>
            <a:endParaRPr lang="sl-SI" sz="2800" dirty="0" smtClean="0"/>
          </a:p>
          <a:p>
            <a:r>
              <a:rPr lang="sl-SI" sz="2800" dirty="0" smtClean="0"/>
              <a:t> </a:t>
            </a:r>
            <a:r>
              <a:rPr lang="en-US" sz="2800" dirty="0" smtClean="0"/>
              <a:t>legitimacy </a:t>
            </a:r>
            <a:r>
              <a:rPr lang="en-US" sz="2800" dirty="0"/>
              <a:t>theory </a:t>
            </a:r>
            <a:endParaRPr lang="sl-SI" sz="2800" dirty="0" smtClean="0"/>
          </a:p>
          <a:p>
            <a:pPr marL="0" indent="0">
              <a:buNone/>
            </a:pPr>
            <a:endParaRPr lang="sl-SI" sz="2800" dirty="0" smtClean="0"/>
          </a:p>
          <a:p>
            <a:r>
              <a:rPr lang="sl-SI" sz="2800" dirty="0" smtClean="0"/>
              <a:t> </a:t>
            </a:r>
            <a:r>
              <a:rPr lang="en-US" sz="2800" b="1" dirty="0" smtClean="0"/>
              <a:t>fiscal illusion theory</a:t>
            </a:r>
            <a:r>
              <a:rPr lang="sl-SI" sz="2800" b="1" dirty="0" smtClean="0"/>
              <a:t> </a:t>
            </a:r>
          </a:p>
          <a:p>
            <a:pPr marL="685800" lvl="2" indent="0">
              <a:buNone/>
            </a:pPr>
            <a:r>
              <a:rPr lang="sl-SI" sz="2800" b="1" dirty="0" err="1"/>
              <a:t>d</a:t>
            </a:r>
            <a:r>
              <a:rPr lang="sl-SI" sz="2800" b="1" dirty="0" err="1" smtClean="0"/>
              <a:t>ebt</a:t>
            </a:r>
            <a:r>
              <a:rPr lang="sl-SI" sz="2800" b="1" dirty="0" smtClean="0"/>
              <a:t> </a:t>
            </a:r>
            <a:r>
              <a:rPr lang="sl-SI" sz="2800" b="1" dirty="0" err="1" smtClean="0"/>
              <a:t>illusion</a:t>
            </a:r>
            <a:endParaRPr lang="sl-SI" sz="2800" b="1" dirty="0" smtClean="0"/>
          </a:p>
          <a:p>
            <a:pPr marL="0" indent="0">
              <a:buNone/>
            </a:pPr>
            <a:r>
              <a:rPr lang="sl-SI" sz="2800" b="1" dirty="0"/>
              <a:t>	</a:t>
            </a:r>
            <a:r>
              <a:rPr lang="en-US" sz="2800" b="1" dirty="0" smtClean="0"/>
              <a:t>attention</a:t>
            </a:r>
            <a:r>
              <a:rPr lang="sl-SI" sz="2800" b="1" dirty="0" smtClean="0"/>
              <a:t> model</a:t>
            </a: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160747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Methodology</a:t>
            </a:r>
            <a:r>
              <a:rPr lang="sl-SI" b="1" dirty="0" smtClean="0"/>
              <a:t> 1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36064"/>
            <a:ext cx="7886700" cy="41409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Index determined by methodology presented in </a:t>
            </a:r>
            <a:r>
              <a:rPr lang="en-GB" sz="2400" dirty="0" err="1" smtClean="0"/>
              <a:t>Ott</a:t>
            </a:r>
            <a:r>
              <a:rPr lang="en-GB" sz="2400" dirty="0" smtClean="0"/>
              <a:t> et al., 2014</a:t>
            </a:r>
            <a:endParaRPr lang="sl-SI" sz="2400" dirty="0" smtClean="0"/>
          </a:p>
          <a:p>
            <a:endParaRPr lang="sl-SI" sz="2400" dirty="0" smtClean="0"/>
          </a:p>
          <a:p>
            <a:r>
              <a:rPr lang="sl-SI" sz="2400" dirty="0" smtClean="0"/>
              <a:t>W</a:t>
            </a:r>
            <a:r>
              <a:rPr lang="en-GB" sz="2400" dirty="0" smtClean="0"/>
              <a:t>e </a:t>
            </a:r>
            <a:r>
              <a:rPr lang="en-GB" sz="2400" dirty="0"/>
              <a:t>examined the publication of the following documents:</a:t>
            </a:r>
            <a:endParaRPr lang="en-US" sz="2400" dirty="0"/>
          </a:p>
          <a:p>
            <a:pPr lvl="1"/>
            <a:r>
              <a:rPr lang="en-GB" sz="2000" dirty="0"/>
              <a:t>Budget proposal </a:t>
            </a:r>
            <a:endParaRPr lang="sl-SI" sz="2000" dirty="0" smtClean="0"/>
          </a:p>
          <a:p>
            <a:pPr lvl="1"/>
            <a:r>
              <a:rPr lang="en-GB" sz="2000" dirty="0" smtClean="0"/>
              <a:t>Enacted </a:t>
            </a:r>
            <a:r>
              <a:rPr lang="en-GB" sz="2000" dirty="0"/>
              <a:t>budget </a:t>
            </a:r>
            <a:endParaRPr lang="sl-SI" sz="2000" dirty="0" smtClean="0"/>
          </a:p>
          <a:p>
            <a:pPr lvl="1"/>
            <a:r>
              <a:rPr lang="en-GB" sz="2000" dirty="0" smtClean="0"/>
              <a:t>Mid-year </a:t>
            </a:r>
            <a:r>
              <a:rPr lang="en-GB" sz="2000" dirty="0"/>
              <a:t>report on the implementation of the budget </a:t>
            </a:r>
            <a:endParaRPr lang="sl-SI" sz="2000" dirty="0" smtClean="0"/>
          </a:p>
          <a:p>
            <a:pPr lvl="1"/>
            <a:r>
              <a:rPr lang="en-GB" sz="2000" dirty="0" smtClean="0"/>
              <a:t>Year-end </a:t>
            </a:r>
            <a:r>
              <a:rPr lang="en-GB" sz="2000" dirty="0"/>
              <a:t>report on the implementation of the budget </a:t>
            </a:r>
            <a:endParaRPr lang="sl-SI" sz="2000" dirty="0" smtClean="0"/>
          </a:p>
          <a:p>
            <a:pPr lvl="1"/>
            <a:r>
              <a:rPr lang="en-GB" sz="2000" dirty="0" smtClean="0"/>
              <a:t>Citizen’s budget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9964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Methodology</a:t>
            </a:r>
            <a:r>
              <a:rPr lang="sl-SI" b="1" dirty="0" smtClean="0"/>
              <a:t> 2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36064"/>
            <a:ext cx="7886700" cy="4140900"/>
          </a:xfrm>
        </p:spPr>
        <p:txBody>
          <a:bodyPr>
            <a:normAutofit/>
          </a:bodyPr>
          <a:lstStyle/>
          <a:p>
            <a:r>
              <a:rPr lang="en-GB" dirty="0" smtClean="0"/>
              <a:t>Collect</a:t>
            </a:r>
            <a:r>
              <a:rPr lang="sl-SI" dirty="0" smtClean="0"/>
              <a:t>ion of </a:t>
            </a:r>
            <a:r>
              <a:rPr lang="en-GB" dirty="0" smtClean="0"/>
              <a:t>48 </a:t>
            </a:r>
            <a:r>
              <a:rPr lang="en-GB" dirty="0"/>
              <a:t>socio-demographic </a:t>
            </a:r>
            <a:r>
              <a:rPr lang="en-GB" dirty="0" smtClean="0"/>
              <a:t>indicators</a:t>
            </a:r>
            <a:r>
              <a:rPr lang="sl-SI" dirty="0" smtClean="0"/>
              <a:t>, </a:t>
            </a:r>
            <a:r>
              <a:rPr lang="en-GB" dirty="0" smtClean="0"/>
              <a:t>11 </a:t>
            </a:r>
            <a:r>
              <a:rPr lang="en-GB" dirty="0"/>
              <a:t>financial indicators </a:t>
            </a:r>
            <a:r>
              <a:rPr lang="en-GB" dirty="0" smtClean="0"/>
              <a:t>and </a:t>
            </a:r>
            <a:r>
              <a:rPr lang="en-GB" dirty="0"/>
              <a:t>63 additional socio-demographic and financial indicators from the project “</a:t>
            </a:r>
            <a:r>
              <a:rPr lang="en-GB" dirty="0" err="1"/>
              <a:t>Zlati</a:t>
            </a:r>
            <a:r>
              <a:rPr lang="en-GB" dirty="0"/>
              <a:t> </a:t>
            </a:r>
            <a:r>
              <a:rPr lang="en-GB" dirty="0" err="1"/>
              <a:t>kamen</a:t>
            </a:r>
            <a:r>
              <a:rPr lang="en-GB" dirty="0" smtClean="0"/>
              <a:t>”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/>
              <a:t> F</a:t>
            </a:r>
            <a:r>
              <a:rPr lang="en-GB" dirty="0" err="1" smtClean="0"/>
              <a:t>irst</a:t>
            </a:r>
            <a:r>
              <a:rPr lang="en-GB" dirty="0" smtClean="0"/>
              <a:t> </a:t>
            </a:r>
            <a:r>
              <a:rPr lang="en-GB" dirty="0" err="1" smtClean="0"/>
              <a:t>attemp</a:t>
            </a:r>
            <a:r>
              <a:rPr lang="sl-SI" dirty="0" smtClean="0"/>
              <a:t>t: </a:t>
            </a:r>
            <a:r>
              <a:rPr lang="en-GB" dirty="0" smtClean="0"/>
              <a:t>regression </a:t>
            </a:r>
            <a:r>
              <a:rPr lang="en-GB" dirty="0"/>
              <a:t>model with OLBT </a:t>
            </a:r>
            <a:r>
              <a:rPr lang="en-GB" dirty="0" smtClean="0"/>
              <a:t>index</a:t>
            </a:r>
            <a:endParaRPr lang="sl-SI" dirty="0" smtClean="0"/>
          </a:p>
          <a:p>
            <a:endParaRPr lang="sl-SI" dirty="0"/>
          </a:p>
          <a:p>
            <a:r>
              <a:rPr lang="sl-SI" dirty="0" err="1" smtClean="0"/>
              <a:t>Second</a:t>
            </a:r>
            <a:r>
              <a:rPr lang="sl-SI" dirty="0" smtClean="0"/>
              <a:t>: </a:t>
            </a:r>
            <a:r>
              <a:rPr lang="en-GB" dirty="0"/>
              <a:t>we grouped municipalities to such subgroups that have the same “OLBT profile</a:t>
            </a:r>
            <a:r>
              <a:rPr lang="en-GB" dirty="0" smtClean="0"/>
              <a:t>”</a:t>
            </a:r>
            <a:r>
              <a:rPr lang="sl-SI" dirty="0" smtClean="0"/>
              <a:t>: </a:t>
            </a:r>
            <a:r>
              <a:rPr lang="en-GB" dirty="0" smtClean="0"/>
              <a:t>exist</a:t>
            </a:r>
            <a:r>
              <a:rPr lang="sl-SI" dirty="0" err="1" smtClean="0"/>
              <a:t>ence</a:t>
            </a:r>
            <a:r>
              <a:rPr lang="sl-SI" dirty="0" smtClean="0"/>
              <a:t> of</a:t>
            </a:r>
            <a:r>
              <a:rPr lang="en-GB" dirty="0" smtClean="0"/>
              <a:t> </a:t>
            </a:r>
            <a:r>
              <a:rPr lang="en-GB" dirty="0"/>
              <a:t>17 different </a:t>
            </a:r>
            <a:r>
              <a:rPr lang="en-GB" dirty="0" smtClean="0"/>
              <a:t>combinations</a:t>
            </a:r>
            <a:r>
              <a:rPr lang="sl-SI" dirty="0" smtClean="0"/>
              <a:t>; </a:t>
            </a:r>
            <a:r>
              <a:rPr lang="en-GB" dirty="0"/>
              <a:t>We compared each pair of subgroups in terms of mean values of all indicators using Student’s t-test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16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/>
              <a:t>Result</a:t>
            </a:r>
            <a:r>
              <a:rPr lang="sl-SI" b="1" dirty="0" smtClean="0"/>
              <a:t> 1</a:t>
            </a:r>
            <a:endParaRPr lang="sl-SI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050168"/>
              </p:ext>
            </p:extLst>
          </p:nvPr>
        </p:nvGraphicFramePr>
        <p:xfrm>
          <a:off x="628647" y="1901949"/>
          <a:ext cx="7710681" cy="3255266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046914">
                  <a:extLst>
                    <a:ext uri="{9D8B030D-6E8A-4147-A177-3AD203B41FA5}">
                      <a16:colId xmlns:a16="http://schemas.microsoft.com/office/drawing/2014/main" val="2675088454"/>
                    </a:ext>
                  </a:extLst>
                </a:gridCol>
                <a:gridCol w="1046914">
                  <a:extLst>
                    <a:ext uri="{9D8B030D-6E8A-4147-A177-3AD203B41FA5}">
                      <a16:colId xmlns:a16="http://schemas.microsoft.com/office/drawing/2014/main" val="454301680"/>
                    </a:ext>
                  </a:extLst>
                </a:gridCol>
                <a:gridCol w="951658">
                  <a:extLst>
                    <a:ext uri="{9D8B030D-6E8A-4147-A177-3AD203B41FA5}">
                      <a16:colId xmlns:a16="http://schemas.microsoft.com/office/drawing/2014/main" val="3807911168"/>
                    </a:ext>
                  </a:extLst>
                </a:gridCol>
                <a:gridCol w="905366">
                  <a:extLst>
                    <a:ext uri="{9D8B030D-6E8A-4147-A177-3AD203B41FA5}">
                      <a16:colId xmlns:a16="http://schemas.microsoft.com/office/drawing/2014/main" val="1778793192"/>
                    </a:ext>
                  </a:extLst>
                </a:gridCol>
                <a:gridCol w="1059377">
                  <a:extLst>
                    <a:ext uri="{9D8B030D-6E8A-4147-A177-3AD203B41FA5}">
                      <a16:colId xmlns:a16="http://schemas.microsoft.com/office/drawing/2014/main" val="3875456005"/>
                    </a:ext>
                  </a:extLst>
                </a:gridCol>
                <a:gridCol w="1332678">
                  <a:extLst>
                    <a:ext uri="{9D8B030D-6E8A-4147-A177-3AD203B41FA5}">
                      <a16:colId xmlns:a16="http://schemas.microsoft.com/office/drawing/2014/main" val="3757021620"/>
                    </a:ext>
                  </a:extLst>
                </a:gridCol>
                <a:gridCol w="1367774">
                  <a:extLst>
                    <a:ext uri="{9D8B030D-6E8A-4147-A177-3AD203B41FA5}">
                      <a16:colId xmlns:a16="http://schemas.microsoft.com/office/drawing/2014/main" val="1805450645"/>
                    </a:ext>
                  </a:extLst>
                </a:gridCol>
              </a:tblGrid>
              <a:tr h="168331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Year observed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Budget proposal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Enacted budget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Mid-year report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Year-end report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Citizens’ budget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 average index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3742919"/>
                  </a:ext>
                </a:extLst>
              </a:tr>
              <a:tr h="52398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2016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0.92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0.95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0.55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0.87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0.20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3.49</a:t>
                      </a:r>
                      <a:endParaRPr lang="sl-SI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0074693"/>
                  </a:ext>
                </a:extLst>
              </a:tr>
              <a:tr h="52398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2017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0.91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0.94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0.76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0.73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0.20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3.54</a:t>
                      </a:r>
                      <a:endParaRPr lang="sl-SI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591455"/>
                  </a:ext>
                </a:extLst>
              </a:tr>
              <a:tr h="52398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2018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0.87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0.98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0.70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0.83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0.29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3.67</a:t>
                      </a:r>
                      <a:endParaRPr lang="sl-SI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658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200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/>
              <a:t>Result</a:t>
            </a:r>
            <a:r>
              <a:rPr lang="sl-SI" b="1" dirty="0" smtClean="0"/>
              <a:t> 2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 </a:t>
            </a:r>
            <a:r>
              <a:rPr lang="en-GB" sz="2400" dirty="0" smtClean="0"/>
              <a:t>growth </a:t>
            </a:r>
            <a:r>
              <a:rPr lang="en-GB" sz="2400" dirty="0"/>
              <a:t>of debt per capita in € is significantly higher for the groups with high OLBT profile. </a:t>
            </a:r>
            <a:endParaRPr lang="sl-SI" sz="2400" dirty="0" smtClean="0"/>
          </a:p>
          <a:p>
            <a:pPr marL="0" indent="0">
              <a:buNone/>
            </a:pPr>
            <a:endParaRPr lang="sl-SI" sz="2400" dirty="0"/>
          </a:p>
          <a:p>
            <a:r>
              <a:rPr lang="sl-SI" sz="2400" dirty="0" smtClean="0"/>
              <a:t> </a:t>
            </a:r>
            <a:r>
              <a:rPr lang="en-GB" sz="2400" dirty="0" smtClean="0"/>
              <a:t>the </a:t>
            </a:r>
            <a:r>
              <a:rPr lang="en-GB" sz="2400" dirty="0"/>
              <a:t>group of highest OLBT profile </a:t>
            </a:r>
            <a:r>
              <a:rPr lang="en-GB" sz="2400" dirty="0" smtClean="0"/>
              <a:t>is </a:t>
            </a:r>
            <a:r>
              <a:rPr lang="en-GB" sz="2400" dirty="0"/>
              <a:t>more </a:t>
            </a:r>
            <a:r>
              <a:rPr lang="en-GB" sz="2400" dirty="0" smtClean="0"/>
              <a:t>efficient</a:t>
            </a:r>
            <a:r>
              <a:rPr lang="sl-SI" sz="2400" dirty="0" smtClean="0"/>
              <a:t>, </a:t>
            </a:r>
            <a:r>
              <a:rPr lang="sl-SI" sz="2400" b="1" dirty="0" err="1" smtClean="0"/>
              <a:t>but</a:t>
            </a:r>
            <a:r>
              <a:rPr lang="sl-SI" sz="2400" b="1" dirty="0" smtClean="0"/>
              <a:t> </a:t>
            </a:r>
            <a:r>
              <a:rPr lang="sl-SI" sz="2400" dirty="0" smtClean="0"/>
              <a:t>t</a:t>
            </a:r>
            <a:r>
              <a:rPr lang="en-GB" sz="2400" dirty="0" smtClean="0"/>
              <a:t>he </a:t>
            </a:r>
            <a:r>
              <a:rPr lang="en-GB" sz="2400" dirty="0"/>
              <a:t>evidence of some pairs of groups </a:t>
            </a:r>
            <a:r>
              <a:rPr lang="en-GB" sz="2400" dirty="0" smtClean="0"/>
              <a:t>supports </a:t>
            </a:r>
            <a:r>
              <a:rPr lang="en-GB" sz="2400" dirty="0"/>
              <a:t>just opposite </a:t>
            </a:r>
            <a:r>
              <a:rPr lang="en-GB" sz="2400" dirty="0" smtClean="0"/>
              <a:t>situation.</a:t>
            </a:r>
            <a:r>
              <a:rPr lang="sl-SI" sz="2400" dirty="0" smtClean="0"/>
              <a:t> F</a:t>
            </a:r>
            <a:r>
              <a:rPr lang="en-GB" sz="2400" dirty="0" smtClean="0"/>
              <a:t>or </a:t>
            </a:r>
            <a:r>
              <a:rPr lang="en-GB" sz="2400" dirty="0"/>
              <a:t>Slovenian municipalities the positive impact of fiscal transparency on operational efficiency cannot be confirmed. </a:t>
            </a:r>
            <a:endParaRPr lang="sl-SI" sz="2400" dirty="0" smtClean="0"/>
          </a:p>
          <a:p>
            <a:pPr marL="0" indent="0">
              <a:buNone/>
            </a:pPr>
            <a:endParaRPr lang="sl-SI" sz="2400" dirty="0"/>
          </a:p>
          <a:p>
            <a:r>
              <a:rPr lang="en-GB" sz="2400" dirty="0"/>
              <a:t>The municipalities with higher OLBT profile have lower share of older </a:t>
            </a:r>
            <a:r>
              <a:rPr lang="en-GB" sz="2400" dirty="0" smtClean="0"/>
              <a:t>inhabitants, </a:t>
            </a:r>
            <a:r>
              <a:rPr lang="en-GB" sz="2400" dirty="0"/>
              <a:t>lower aging </a:t>
            </a:r>
            <a:r>
              <a:rPr lang="en-GB" sz="2400" dirty="0" smtClean="0"/>
              <a:t>index, </a:t>
            </a:r>
            <a:r>
              <a:rPr lang="en-GB" sz="2400" dirty="0"/>
              <a:t>higher share of students in population </a:t>
            </a:r>
            <a:r>
              <a:rPr lang="en-GB" sz="2400" dirty="0" smtClean="0"/>
              <a:t>and </a:t>
            </a:r>
            <a:r>
              <a:rPr lang="en-GB" sz="2400" dirty="0"/>
              <a:t>better living </a:t>
            </a:r>
            <a:r>
              <a:rPr lang="en-GB" sz="2400" dirty="0" smtClean="0"/>
              <a:t>standard. 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900597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/>
              <a:t>Conclusion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in Slovenia only using few variables confirmed theoretical assumptions in line with fiscal illusion theory</a:t>
            </a:r>
            <a:endParaRPr lang="sl-SI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Our results are more in line with theoretical assumptions connected to attention issue</a:t>
            </a:r>
            <a:endParaRPr lang="sl-SI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Open issues: OLBT index without citizens’ budget is high (similar in the most of municipalities); methodology used to determine OLBT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9380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8676BDD46E49843A943F9083C41AE2B" ma:contentTypeVersion="0" ma:contentTypeDescription="Ustvari nov dokument." ma:contentTypeScope="" ma:versionID="e12eab4b6773cd50dbf99d17527b73b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f364b8a4b0942fda4a0d8155e6e3cc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8514F0-AF3E-48E1-B2FF-6C3E7CBC63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07E2BBF-BE59-46E9-82BF-B76CC907BA2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99EF5D1-7F00-4591-9876-BBDFA6A0D0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Garamond</vt:lpstr>
      <vt:lpstr>Times New Roman</vt:lpstr>
      <vt:lpstr>Office Theme</vt:lpstr>
      <vt:lpstr>ANALYSIS OF LOCAL BUDGET TRANSPARENCY INDEX IN THE LAST THREE YEARS: THE CASE OF SLOVENIA</vt:lpstr>
      <vt:lpstr>Agenda </vt:lpstr>
      <vt:lpstr>Municipalities in Slovenia</vt:lpstr>
      <vt:lpstr>Theories behind the research</vt:lpstr>
      <vt:lpstr>Methodology 1 </vt:lpstr>
      <vt:lpstr>Methodology 2 </vt:lpstr>
      <vt:lpstr>Result 1</vt:lpstr>
      <vt:lpstr>Result 2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2014-05-07T13:35:53Z</dcterms:created>
  <dcterms:modified xsi:type="dcterms:W3CDTF">2018-10-17T08:14:02Z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0x010100C8676BDD46E49843A943F9083C41AE2B</vt:lpwstr>
  </property>
</Properties>
</file>