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9" r:id="rId4"/>
    <p:sldId id="259" r:id="rId5"/>
    <p:sldId id="280" r:id="rId6"/>
    <p:sldId id="281" r:id="rId7"/>
    <p:sldId id="258" r:id="rId8"/>
    <p:sldId id="288" r:id="rId9"/>
    <p:sldId id="286" r:id="rId10"/>
    <p:sldId id="285" r:id="rId11"/>
    <p:sldId id="290" r:id="rId12"/>
    <p:sldId id="291" r:id="rId13"/>
    <p:sldId id="289" r:id="rId14"/>
    <p:sldId id="261" r:id="rId15"/>
    <p:sldId id="274" r:id="rId16"/>
  </p:sldIdLst>
  <p:sldSz cx="12192000" cy="6858000"/>
  <p:notesSz cx="6797675" cy="9928225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y" initials="xy" lastIdx="4" clrIdx="0">
    <p:extLst>
      <p:ext uri="{19B8F6BF-5375-455C-9EA6-DF929625EA0E}">
        <p15:presenceInfo xmlns:p15="http://schemas.microsoft.com/office/powerpoint/2012/main" userId="xy" providerId="None"/>
      </p:ext>
    </p:extLst>
  </p:cmAuthor>
  <p:cmAuthor id="2" name="BRANKO" initials="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398" autoAdjust="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Agenda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1F399-835E-4A47-926B-E1F767133AF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B163-5F14-4218-AA24-44DA1D4058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11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Agenda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7D84A-3ACC-40E6-8FD2-8CA63B1B871F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77A0A-26E6-44CC-96FC-41EAAB9AFB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88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7A0A-26E6-44CC-96FC-41EAAB9AFB7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8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en-US" dirty="0" smtClean="0">
                <a:latin typeface="Arial" panose="020B0604020202020204" pitchFamily="34" charset="0"/>
              </a:rPr>
              <a:t>No, pomaci su još upečatljiviji ukoliko se ovi rezultati iz 2018. usporede s onima iz 2015. Dok je tada svih pet dokumenata objavila tek jedna općina (</a:t>
            </a:r>
            <a:r>
              <a:rPr lang="hr-HR" altLang="en-US" dirty="0" err="1" smtClean="0">
                <a:latin typeface="Arial" panose="020B0604020202020204" pitchFamily="34" charset="0"/>
              </a:rPr>
              <a:t>Viškovo</a:t>
            </a:r>
            <a:r>
              <a:rPr lang="hr-HR" altLang="en-US" dirty="0" smtClean="0">
                <a:latin typeface="Arial" panose="020B0604020202020204" pitchFamily="34" charset="0"/>
              </a:rPr>
              <a:t>), pet županija i petnaest gradova, ove je godine sve dokumente objavilo čak 107 općina, 17 županija i 54 grada. Bez ijednog objavljenog dokumenta bilo je 2015. čak 18 gradova i 148 općina, a danas je u toj kategoriji još „samo“ 25 općina. </a:t>
            </a:r>
          </a:p>
          <a:p>
            <a:endParaRPr lang="hr-HR" altLang="en-US" dirty="0" smtClean="0">
              <a:latin typeface="Arial" panose="020B0604020202020204" pitchFamily="34" charset="0"/>
            </a:endParaRPr>
          </a:p>
          <a:p>
            <a:r>
              <a:rPr lang="hr-HR" altLang="en-US" dirty="0" smtClean="0">
                <a:latin typeface="Arial" panose="020B0604020202020204" pitchFamily="34" charset="0"/>
              </a:rPr>
              <a:t>3,6% objavilo 5 dokumenata 2015.</a:t>
            </a:r>
          </a:p>
          <a:p>
            <a:r>
              <a:rPr lang="hr-HR" altLang="en-US" dirty="0" smtClean="0">
                <a:latin typeface="Arial" panose="020B0604020202020204" pitchFamily="34" charset="0"/>
              </a:rPr>
              <a:t>31% objavilo 5  dokumenata 2018.</a:t>
            </a:r>
          </a:p>
          <a:p>
            <a:endParaRPr lang="hr-HR" altLang="en-US" dirty="0" smtClean="0">
              <a:latin typeface="Arial" panose="020B0604020202020204" pitchFamily="34" charset="0"/>
            </a:endParaRPr>
          </a:p>
          <a:p>
            <a:r>
              <a:rPr lang="hr-HR" altLang="en-US" dirty="0" smtClean="0">
                <a:latin typeface="Arial" panose="020B0604020202020204" pitchFamily="34" charset="0"/>
              </a:rPr>
              <a:t>29% bez dokumenta 2015.</a:t>
            </a:r>
          </a:p>
          <a:p>
            <a:r>
              <a:rPr lang="hr-HR" altLang="en-US" dirty="0" smtClean="0">
                <a:latin typeface="Arial" panose="020B0604020202020204" pitchFamily="34" charset="0"/>
              </a:rPr>
              <a:t>4,3% bez dokumenta 2018.</a:t>
            </a:r>
          </a:p>
          <a:p>
            <a:endParaRPr lang="hr-HR" altLang="en-US" dirty="0" smtClean="0">
              <a:latin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7EAED7-06E2-4070-B463-5BF80D6B1BCA}" type="slidenum">
              <a:rPr lang="hr-HR" altLang="sr-Latn-RS" smtClean="0"/>
              <a:pPr/>
              <a:t>6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10127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7A0A-26E6-44CC-96FC-41EAAB9AFB7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4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7A0A-26E6-44CC-96FC-41EAAB9AFB7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9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960CEF-A0EC-418D-9EA3-C6DAFA89C16E}" type="slidenum">
              <a:rPr lang="hr-HR" altLang="sr-Latn-RS" smtClean="0"/>
              <a:pPr/>
              <a:t>15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82616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D7E24-59F5-4EFE-BE88-AB72366FC503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0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9349F1-D88F-428E-AAF0-81462DAF071F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1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CFAB5-215A-4A15-BB9F-CCAB9559BB6C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5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04B4-3E62-41C0-9260-EE79D8C45E9F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2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2CB0F-1062-42A8-A368-1FFFA2ACC0A0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4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4C10C-4E1B-462B-89AB-C3F130E7693C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3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117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933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F388F-DD37-42E7-AADB-1A3EC72A02AC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03F88F-8671-444E-91D1-3B89BA49EF8D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4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299CB-666A-4856-9A11-8809AADAF097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9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871259" y="2515130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191111-268D-48AD-9FD2-A7409DC103A6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597F2-2DEE-43FC-A2F4-D291B64C5D52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5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25BC625-7EA4-470D-90C4-6D5D09B4C9EA}" type="datetime1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6208714"/>
            <a:ext cx="649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8014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1637FB52-91AE-4F74-9439-481D4C1F26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37167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9457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jf.hr/transparenc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29" y="304672"/>
            <a:ext cx="10205135" cy="2214282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Discussing the </a:t>
            </a:r>
            <a:r>
              <a:rPr lang="hr-BA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eterminants</a:t>
            </a: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hr-BA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nline</a:t>
            </a: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BA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udget</a:t>
            </a: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BA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ransparency</a:t>
            </a: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a </a:t>
            </a:r>
            <a:r>
              <a:rPr lang="hr-BA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patial</a:t>
            </a: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BA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egression </a:t>
            </a:r>
            <a:r>
              <a:rPr lang="hr-BA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nalysis</a:t>
            </a: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Croatian </a:t>
            </a:r>
            <a:r>
              <a:rPr lang="hr-BA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ities</a:t>
            </a: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hr-BA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unicipalities</a:t>
            </a:r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r-HR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hr-BA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3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ood</a:t>
            </a:r>
            <a:r>
              <a:rPr lang="en-US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BA" sz="23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3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eighbours</a:t>
            </a:r>
            <a:r>
              <a:rPr lang="en-US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BA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3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ake</a:t>
            </a:r>
            <a:r>
              <a:rPr lang="en-US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BA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3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n-US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BA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3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etter</a:t>
            </a:r>
            <a:r>
              <a:rPr lang="en-US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hr-HR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2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682" y="3392423"/>
            <a:ext cx="11457542" cy="1947673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 Reis Mourão, </a:t>
            </a:r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Mihaela</a:t>
            </a:r>
            <a:r>
              <a:rPr lang="hr-H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Bronić </a:t>
            </a:r>
            <a:r>
              <a:rPr lang="hr-H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Branko </a:t>
            </a:r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Stanić</a:t>
            </a:r>
            <a:r>
              <a:rPr lang="hr-H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hr-H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</a:t>
            </a:r>
            <a:endParaRPr lang="hr-H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Zagreb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26, 2018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9220" y="6191920"/>
            <a:ext cx="101009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work was supported in part by the Croatian Science Foundation grant IP-2014-09-3008 and the work of Branko Stanić by the Croatian Science </a:t>
            </a:r>
            <a:r>
              <a:rPr lang="en-GB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Foundation</a:t>
            </a:r>
            <a:r>
              <a:rPr lang="hr-HR" sz="11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was carried out within the funding with COMPETE reference nº POCI-01-0145-FEDER-006683, with the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FCT/MEC’s</a:t>
            </a:r>
            <a:r>
              <a:rPr lang="hr-H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ERDF through the Operational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“Competitiveness and Internationalization – COMPETE 2020” under the PT2020 Partnership Agreement.</a:t>
            </a:r>
          </a:p>
        </p:txBody>
      </p:sp>
    </p:spTree>
    <p:extLst>
      <p:ext uri="{BB962C8B-B14F-4D97-AF65-F5344CB8AC3E}">
        <p14:creationId xmlns:p14="http://schemas.microsoft.com/office/powerpoint/2010/main" val="41110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140836" y="1824916"/>
            <a:ext cx="11946903" cy="5332683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GB" sz="18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i,t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vector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showing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level of OLBT for a Croatian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city/municipality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i=1,…,N at time t=1,…,T. </a:t>
            </a:r>
            <a:endParaRPr lang="hr-H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 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vector representing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municipal time-invariant fixed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effects</a:t>
            </a:r>
            <a:endParaRPr lang="hr-H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GB" sz="18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i,t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WX</a:t>
            </a:r>
            <a:r>
              <a:rPr lang="en-GB" sz="18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i,t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matrices of exogenous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dimensions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while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their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 parameter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matrix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assumed constants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describing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contiguity arrangement of the cities/municipalities in the sample</a:t>
            </a:r>
            <a:endParaRPr lang="hr-H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 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parameters to the exogenous dimensions observed in the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</a:t>
            </a:r>
            <a:endParaRPr lang="hr-H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 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 parameter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exogenous dimensions observed in the areas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contiguous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analysed location.</a:t>
            </a:r>
            <a:endParaRPr lang="hr-H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 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 of the lagged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OLBT</a:t>
            </a:r>
            <a:endParaRPr lang="hr-H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space–time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</a:t>
            </a:r>
            <a:endParaRPr lang="hr-H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 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autoregressive coefficient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hr-HR" sz="18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hr-H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an error term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r-HR" sz="14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 </a:t>
            </a: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Lag Durbin </a:t>
            </a:r>
            <a:r>
              <a:rPr lang="en-GB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employed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 a first-order contiguity 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matrix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(model selection technique)</a:t>
            </a:r>
            <a:endParaRPr lang="hr-H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endParaRPr lang="hr-BA" dirty="0" smtClean="0"/>
          </a:p>
          <a:p>
            <a:endParaRPr lang="hr-BA" dirty="0" smtClean="0"/>
          </a:p>
          <a:p>
            <a:endParaRPr lang="hr-HR" dirty="0"/>
          </a:p>
        </p:txBody>
      </p:sp>
      <p:sp>
        <p:nvSpPr>
          <p:cNvPr id="2" name="TextBox 1"/>
          <p:cNvSpPr txBox="1"/>
          <p:nvPr/>
        </p:nvSpPr>
        <p:spPr>
          <a:xfrm>
            <a:off x="2125465" y="483204"/>
            <a:ext cx="733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 - Model specification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4543" y="1609472"/>
                <a:ext cx="96194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8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r-HR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sz="2800" b="0" i="1" baseline="-250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2800" b="0" i="1" baseline="-2500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l-G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τ</a:t>
                </a:r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hr-HR" sz="2800" i="1" baseline="-25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i,t-1</a:t>
                </a:r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l-G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ρ</a:t>
                </a:r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</a:t>
                </a:r>
                <a:r>
                  <a:rPr lang="hr-HR" sz="2800" i="1" baseline="-25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i,t </a:t>
                </a:r>
                <a14:m>
                  <m:oMath xmlns:m="http://schemas.openxmlformats.org/officeDocument/2006/math">
                    <m:r>
                      <a:rPr lang="hr-HR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800" i="1" baseline="-25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ηWY</a:t>
                </a:r>
                <a:r>
                  <a:rPr lang="hr-HR" sz="2800" i="1" baseline="-25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i,t-1</a:t>
                </a:r>
                <a:r>
                  <a:rPr lang="hr-HR" sz="2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800" i="1" baseline="-25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hr-HR" sz="2800" i="1" baseline="-25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i,t</a:t>
                </a:r>
                <a:r>
                  <a:rPr lang="el-G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β</a:t>
                </a:r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WX</a:t>
                </a:r>
                <a:r>
                  <a:rPr lang="hr-HR" sz="2800" i="1" baseline="-25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i,t</a:t>
                </a:r>
                <a:r>
                  <a:rPr lang="el-G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θ</a:t>
                </a:r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l-GR" sz="2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ε</a:t>
                </a:r>
                <a:r>
                  <a:rPr lang="hr-HR" sz="2800" i="1" baseline="-25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i,t </a:t>
                </a:r>
                <a:endParaRPr lang="hr-HR" sz="28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43" y="1609472"/>
                <a:ext cx="9619488" cy="430887"/>
              </a:xfrm>
              <a:prstGeom prst="rect">
                <a:avLst/>
              </a:prstGeom>
              <a:blipFill>
                <a:blip r:embed="rId3"/>
                <a:stretch>
                  <a:fillRect t="-26761" b="-4788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 smtClean="0"/>
              <a:t>10</a:t>
            </a:r>
            <a:r>
              <a:rPr lang="en-GB" sz="1100" dirty="0" smtClean="0"/>
              <a:t> OF </a:t>
            </a:r>
            <a:r>
              <a:rPr lang="hr-HR" sz="1100" dirty="0" smtClean="0"/>
              <a:t>15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634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25" y="414527"/>
            <a:ext cx="10653823" cy="416520"/>
          </a:xfrm>
        </p:spPr>
        <p:txBody>
          <a:bodyPr/>
          <a:lstStyle/>
          <a:p>
            <a:pPr algn="ctr"/>
            <a:r>
              <a:rPr lang="en-US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 - Descriptive statistics</a:t>
            </a:r>
            <a:r>
              <a:rPr lang="hr-H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hr-HR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</a:t>
            </a:r>
            <a:r>
              <a:rPr lang="hr-H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 smtClean="0"/>
              <a:t>11</a:t>
            </a:r>
            <a:r>
              <a:rPr lang="en-GB" sz="1100" dirty="0" smtClean="0"/>
              <a:t> OF </a:t>
            </a:r>
            <a:r>
              <a:rPr lang="hr-HR" sz="1100" dirty="0" smtClean="0"/>
              <a:t>15</a:t>
            </a:r>
            <a:endParaRPr lang="en-GB" sz="11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47420"/>
              </p:ext>
            </p:extLst>
          </p:nvPr>
        </p:nvGraphicFramePr>
        <p:xfrm>
          <a:off x="1016000" y="772998"/>
          <a:ext cx="10072915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088">
                  <a:extLst>
                    <a:ext uri="{9D8B030D-6E8A-4147-A177-3AD203B41FA5}">
                      <a16:colId xmlns:a16="http://schemas.microsoft.com/office/drawing/2014/main" val="110765267"/>
                    </a:ext>
                  </a:extLst>
                </a:gridCol>
                <a:gridCol w="2253884">
                  <a:extLst>
                    <a:ext uri="{9D8B030D-6E8A-4147-A177-3AD203B41FA5}">
                      <a16:colId xmlns:a16="http://schemas.microsoft.com/office/drawing/2014/main" val="1521501918"/>
                    </a:ext>
                  </a:extLst>
                </a:gridCol>
                <a:gridCol w="2418150">
                  <a:extLst>
                    <a:ext uri="{9D8B030D-6E8A-4147-A177-3AD203B41FA5}">
                      <a16:colId xmlns:a16="http://schemas.microsoft.com/office/drawing/2014/main" val="1919756328"/>
                    </a:ext>
                  </a:extLst>
                </a:gridCol>
                <a:gridCol w="1404793">
                  <a:extLst>
                    <a:ext uri="{9D8B030D-6E8A-4147-A177-3AD203B41FA5}">
                      <a16:colId xmlns:a16="http://schemas.microsoft.com/office/drawing/2014/main" val="3629627080"/>
                    </a:ext>
                  </a:extLst>
                </a:gridCol>
              </a:tblGrid>
              <a:tr h="37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r>
                        <a:rPr lang="en-GB" sz="2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</a:t>
                      </a:r>
                      <a:r>
                        <a:rPr lang="hr-HR" sz="2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discrete variables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Frequency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Percentage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Cumulative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2939924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OLBT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3967761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320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14.39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14.39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0209204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323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14.52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28.91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1897911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2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317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14.25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43.16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2676264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3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524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23.56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66.72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574860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4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424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19.07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85.79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2589083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5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316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14.21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100.00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703409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MAYOR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558485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Elected in 2nd or 3rd round (1)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908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40.83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40.83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9365144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Elected in 1st round (0)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1.316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59.17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100.00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8330323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MINORITY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9106668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Minority executive (1)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1.041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46.81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46.81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9303751"/>
                  </a:ext>
                </a:extLst>
              </a:tr>
              <a:tr h="371921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Otherwise (0)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1.183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53.19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100.00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39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6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22" y="563005"/>
            <a:ext cx="10653823" cy="41652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 - Descriptive statistics</a:t>
            </a:r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hr-HR" sz="3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</a:t>
            </a:r>
            <a:r>
              <a:rPr lang="hr-H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 smtClean="0"/>
              <a:t>12</a:t>
            </a:r>
            <a:r>
              <a:rPr lang="en-GB" sz="1100" dirty="0" smtClean="0"/>
              <a:t> OF </a:t>
            </a:r>
            <a:r>
              <a:rPr lang="hr-HR" sz="1100" dirty="0" smtClean="0"/>
              <a:t>15</a:t>
            </a:r>
            <a:endParaRPr lang="en-GB" sz="11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16627"/>
              </p:ext>
            </p:extLst>
          </p:nvPr>
        </p:nvGraphicFramePr>
        <p:xfrm>
          <a:off x="1046377" y="1432030"/>
          <a:ext cx="10042537" cy="3513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1567">
                  <a:extLst>
                    <a:ext uri="{9D8B030D-6E8A-4147-A177-3AD203B41FA5}">
                      <a16:colId xmlns:a16="http://schemas.microsoft.com/office/drawing/2014/main" val="3202830404"/>
                    </a:ext>
                  </a:extLst>
                </a:gridCol>
                <a:gridCol w="1072702">
                  <a:extLst>
                    <a:ext uri="{9D8B030D-6E8A-4147-A177-3AD203B41FA5}">
                      <a16:colId xmlns:a16="http://schemas.microsoft.com/office/drawing/2014/main" val="881178754"/>
                    </a:ext>
                  </a:extLst>
                </a:gridCol>
                <a:gridCol w="1239173">
                  <a:extLst>
                    <a:ext uri="{9D8B030D-6E8A-4147-A177-3AD203B41FA5}">
                      <a16:colId xmlns:a16="http://schemas.microsoft.com/office/drawing/2014/main" val="372951452"/>
                    </a:ext>
                  </a:extLst>
                </a:gridCol>
                <a:gridCol w="1534087">
                  <a:extLst>
                    <a:ext uri="{9D8B030D-6E8A-4147-A177-3AD203B41FA5}">
                      <a16:colId xmlns:a16="http://schemas.microsoft.com/office/drawing/2014/main" val="850361256"/>
                    </a:ext>
                  </a:extLst>
                </a:gridCol>
                <a:gridCol w="1156096">
                  <a:extLst>
                    <a:ext uri="{9D8B030D-6E8A-4147-A177-3AD203B41FA5}">
                      <a16:colId xmlns:a16="http://schemas.microsoft.com/office/drawing/2014/main" val="1492292920"/>
                    </a:ext>
                  </a:extLst>
                </a:gridCol>
                <a:gridCol w="1198912">
                  <a:extLst>
                    <a:ext uri="{9D8B030D-6E8A-4147-A177-3AD203B41FA5}">
                      <a16:colId xmlns:a16="http://schemas.microsoft.com/office/drawing/2014/main" val="3789839798"/>
                    </a:ext>
                  </a:extLst>
                </a:gridCol>
              </a:tblGrid>
              <a:tr h="25174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i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Panel </a:t>
                      </a:r>
                      <a:r>
                        <a:rPr lang="hr-HR" sz="2200" i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lang="en-GB" sz="2200" i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GB" sz="2200" i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continuous variables</a:t>
                      </a:r>
                      <a:endParaRPr lang="hr-HR" sz="2200" i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43737"/>
                  </a:ext>
                </a:extLst>
              </a:tr>
              <a:tr h="428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Variable 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Obs.</a:t>
                      </a:r>
                      <a:endParaRPr lang="hr-HR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</a:t>
                      </a:r>
                      <a:endParaRPr lang="hr-HR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Dev.</a:t>
                      </a:r>
                      <a:endParaRPr lang="hr-HR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Min.</a:t>
                      </a:r>
                      <a:endParaRPr lang="hr-HR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</a:t>
                      </a:r>
                      <a:endParaRPr lang="hr-HR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1370579"/>
                  </a:ext>
                </a:extLst>
              </a:tr>
              <a:tr h="295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 (log)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2,224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8.10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0.99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4.87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13.60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214245"/>
                  </a:ext>
                </a:extLst>
              </a:tr>
              <a:tr h="295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 (log)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2,224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10.07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0.27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9.07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10.88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622485"/>
                  </a:ext>
                </a:extLst>
              </a:tr>
              <a:tr h="295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INTERNET (%)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2,224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42.74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15.98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112.58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5830240"/>
                  </a:ext>
                </a:extLst>
              </a:tr>
              <a:tr h="295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LG‘s</a:t>
                      </a:r>
                      <a:r>
                        <a:rPr lang="hr-HR" sz="2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WEALTH </a:t>
                      </a: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(log)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2,224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7.60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0.68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5.69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9.85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342745"/>
                  </a:ext>
                </a:extLst>
              </a:tr>
              <a:tr h="295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EMPLOYEE (log)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2,118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2.38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0.97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7.96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272702"/>
                  </a:ext>
                </a:extLst>
              </a:tr>
              <a:tr h="295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TURNOUT (%)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2,224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53.15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9.34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21.07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82.98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196958"/>
                  </a:ext>
                </a:extLst>
              </a:tr>
              <a:tr h="295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MARGIN (%)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2,224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27.62</a:t>
                      </a:r>
                      <a:endParaRPr lang="hr-HR" sz="2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21.47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0.16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98.26</a:t>
                      </a:r>
                      <a:endParaRPr lang="hr-HR" sz="2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247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4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13466" y="-70831"/>
            <a:ext cx="9042400" cy="3980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1" y="0"/>
            <a:ext cx="540972" cy="451829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905466" y="704077"/>
            <a:ext cx="10833952" cy="4994759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hr-H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  <a:p>
            <a:endParaRPr lang="hr-HR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00040"/>
              </p:ext>
            </p:extLst>
          </p:nvPr>
        </p:nvGraphicFramePr>
        <p:xfrm>
          <a:off x="-1" y="377952"/>
          <a:ext cx="12094465" cy="296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881">
                  <a:extLst>
                    <a:ext uri="{9D8B030D-6E8A-4147-A177-3AD203B41FA5}">
                      <a16:colId xmlns:a16="http://schemas.microsoft.com/office/drawing/2014/main" val="2090006634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1555408248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3878671673"/>
                    </a:ext>
                  </a:extLst>
                </a:gridCol>
                <a:gridCol w="4108704">
                  <a:extLst>
                    <a:ext uri="{9D8B030D-6E8A-4147-A177-3AD203B41FA5}">
                      <a16:colId xmlns:a16="http://schemas.microsoft.com/office/drawing/2014/main" val="750667782"/>
                    </a:ext>
                  </a:extLst>
                </a:gridCol>
                <a:gridCol w="3925824">
                  <a:extLst>
                    <a:ext uri="{9D8B030D-6E8A-4147-A177-3AD203B41FA5}">
                      <a16:colId xmlns:a16="http://schemas.microsoft.com/office/drawing/2014/main" val="2915854844"/>
                    </a:ext>
                  </a:extLst>
                </a:gridCol>
              </a:tblGrid>
              <a:tr h="2966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-857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Short run</a:t>
                      </a:r>
                      <a:endParaRPr lang="hr-HR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Long run</a:t>
                      </a:r>
                      <a:endParaRPr lang="hr-HR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440425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09986"/>
              </p:ext>
            </p:extLst>
          </p:nvPr>
        </p:nvGraphicFramePr>
        <p:xfrm>
          <a:off x="0" y="674642"/>
          <a:ext cx="12094465" cy="6275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893">
                  <a:extLst>
                    <a:ext uri="{9D8B030D-6E8A-4147-A177-3AD203B41FA5}">
                      <a16:colId xmlns:a16="http://schemas.microsoft.com/office/drawing/2014/main" val="3502010333"/>
                    </a:ext>
                  </a:extLst>
                </a:gridCol>
                <a:gridCol w="1182419">
                  <a:extLst>
                    <a:ext uri="{9D8B030D-6E8A-4147-A177-3AD203B41FA5}">
                      <a16:colId xmlns:a16="http://schemas.microsoft.com/office/drawing/2014/main" val="1112307358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35699179"/>
                    </a:ext>
                  </a:extLst>
                </a:gridCol>
                <a:gridCol w="1450848">
                  <a:extLst>
                    <a:ext uri="{9D8B030D-6E8A-4147-A177-3AD203B41FA5}">
                      <a16:colId xmlns:a16="http://schemas.microsoft.com/office/drawing/2014/main" val="718955367"/>
                    </a:ext>
                  </a:extLst>
                </a:gridCol>
                <a:gridCol w="1450848">
                  <a:extLst>
                    <a:ext uri="{9D8B030D-6E8A-4147-A177-3AD203B41FA5}">
                      <a16:colId xmlns:a16="http://schemas.microsoft.com/office/drawing/2014/main" val="532903927"/>
                    </a:ext>
                  </a:extLst>
                </a:gridCol>
                <a:gridCol w="1194816">
                  <a:extLst>
                    <a:ext uri="{9D8B030D-6E8A-4147-A177-3AD203B41FA5}">
                      <a16:colId xmlns:a16="http://schemas.microsoft.com/office/drawing/2014/main" val="4164135022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2944447894"/>
                    </a:ext>
                  </a:extLst>
                </a:gridCol>
                <a:gridCol w="1277858">
                  <a:extLst>
                    <a:ext uri="{9D8B030D-6E8A-4147-A177-3AD203B41FA5}">
                      <a16:colId xmlns:a16="http://schemas.microsoft.com/office/drawing/2014/main" val="85743365"/>
                    </a:ext>
                  </a:extLst>
                </a:gridCol>
                <a:gridCol w="1282463">
                  <a:extLst>
                    <a:ext uri="{9D8B030D-6E8A-4147-A177-3AD203B41FA5}">
                      <a16:colId xmlns:a16="http://schemas.microsoft.com/office/drawing/2014/main" val="2976622983"/>
                    </a:ext>
                  </a:extLst>
                </a:gridCol>
              </a:tblGrid>
              <a:tr h="435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Coefficient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Neighbours’ estimates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Direct effects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Indirect effects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effects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Direct effects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Indirect effects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effects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406396686"/>
                  </a:ext>
                </a:extLst>
              </a:tr>
              <a:tr h="4045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-5.951***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(1.050)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10.65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(12.71)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-5.75***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(0.981)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2.99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(4.67)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-2.75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(4.68)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-6.11***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(1.08)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2.31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(7.04)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-3.78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(7.32)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2578194551"/>
                  </a:ext>
                </a:extLst>
              </a:tr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3.938***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(0.891)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7.20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(6.62)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3.97***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(0.75)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3.82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(2.33)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7.79***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(2.48)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4.32***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(0.82)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7.26**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(3.52)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11.78***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(3.92)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2831655214"/>
                  </a:ext>
                </a:extLst>
              </a:tr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INTERNET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0.019*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(0.011)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-0.06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(0.06)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0.02*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(0.01)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-0.02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(0.03)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-0.001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(0.024)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0.192*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(0.011)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-0.023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(0.037)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-0.004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(0.038)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2894779190"/>
                  </a:ext>
                </a:extLst>
              </a:tr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LG </a:t>
                      </a: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WEALTH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1.040***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(0.333)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0.121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(2.4)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1.042***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(0.33)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0.25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(0.92)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1.257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(0.996)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1.146***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(0.363)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0.731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(1.43)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1.866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(1.558)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2856050209"/>
                  </a:ext>
                </a:extLst>
              </a:tr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EMPLOYEE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0.016***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(0.005)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-0.011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(0.032)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(0.01)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-8e-5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(0.12)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(0.01)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0.02***</a:t>
                      </a:r>
                      <a:endParaRPr lang="hr-H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(0.01)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(0.02)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(0.02)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307017805"/>
                  </a:ext>
                </a:extLst>
              </a:tr>
              <a:tr h="5597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MAYOR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0.029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(0.107)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-0.295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(0.871)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0.034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(0.106)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-0.107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(0.323)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-0.07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(0.34)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0.033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(0.221)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-0.146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(0.482)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-0.113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(0.541)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273781103"/>
                  </a:ext>
                </a:extLst>
              </a:tr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MARGIN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-0.005**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(0.003)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-0.020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(0.017)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-0.006**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(0.003)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-0.008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(0.005)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-0.014**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(0.007)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-0.007**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(0.003)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-0.015*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(0.009)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-0.020**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(0.011)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2572934747"/>
                  </a:ext>
                </a:extLst>
              </a:tr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MINORITY</a:t>
                      </a:r>
                      <a:endParaRPr lang="hr-HR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0.489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(0.366)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-7.38***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(2.35)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0.428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(0.375)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-2.67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(0.83)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-2.25**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(0.97)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0.306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(0.421)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-3.75***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(1.271)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-3.40**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(1.51)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1139164489"/>
                  </a:ext>
                </a:extLst>
              </a:tr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TURNOUT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-0.0004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(0.005)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0.032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(0.039)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0.0004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(0.005)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0.012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(0.015)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0.012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(0.017)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0.001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(0.006)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0.018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(0.022)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0.018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(0.022)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467231841"/>
                  </a:ext>
                </a:extLst>
              </a:tr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Spatial </a:t>
                      </a: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lag</a:t>
                      </a:r>
                      <a:r>
                        <a:rPr lang="hr-HR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ρ</a:t>
                      </a:r>
                      <a:r>
                        <a:rPr lang="hr-HR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0.530***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(0.139)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52580244"/>
                  </a:ext>
                </a:extLst>
              </a:tr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 </a:t>
                      </a: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lag</a:t>
                      </a:r>
                      <a:r>
                        <a:rPr lang="hr-HR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τ</a:t>
                      </a:r>
                      <a:r>
                        <a:rPr lang="hr-HR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0.080**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(0.029)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401354084"/>
                  </a:ext>
                </a:extLst>
              </a:tr>
              <a:tr h="435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Space-time</a:t>
                      </a:r>
                      <a:r>
                        <a:rPr lang="hr-BA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lag</a:t>
                      </a:r>
                      <a:r>
                        <a:rPr lang="hr-HR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η</a:t>
                      </a:r>
                      <a:r>
                        <a:rPr lang="hr-HR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0.494***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(0.212)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1130304596"/>
                  </a:ext>
                </a:extLst>
              </a:tr>
              <a:tr h="217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Log-likelihood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-1154.56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3905335826"/>
                  </a:ext>
                </a:extLst>
              </a:tr>
              <a:tr h="217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R2</a:t>
                      </a:r>
                      <a:endParaRPr lang="hr-H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0.228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3658393780"/>
                  </a:ext>
                </a:extLst>
              </a:tr>
              <a:tr h="3731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τ</a:t>
                      </a:r>
                      <a:r>
                        <a:rPr lang="hr-HR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+</a:t>
                      </a:r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ρ</a:t>
                      </a:r>
                      <a:r>
                        <a:rPr lang="hr-HR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η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0.674</a:t>
                      </a: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***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(0.06)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1907" marR="41907" marT="0" marB="0"/>
                </a:tc>
                <a:extLst>
                  <a:ext uri="{0D108BD9-81ED-4DB2-BD59-A6C34878D82A}">
                    <a16:rowId xmlns:a16="http://schemas.microsoft.com/office/drawing/2014/main" val="353543948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791464" y="6321742"/>
            <a:ext cx="4200574" cy="332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Significance levels: 1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***; 5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**; 10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*.</a:t>
            </a:r>
            <a:endParaRPr lang="hr-HR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72913" y="465536"/>
            <a:ext cx="9042400" cy="84614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4567" y="2139759"/>
            <a:ext cx="9760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245097" y="398085"/>
            <a:ext cx="11946903" cy="4878645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hr-HR" sz="2800" dirty="0" smtClean="0"/>
          </a:p>
          <a:p>
            <a:pPr>
              <a:spcBef>
                <a:spcPts val="0"/>
              </a:spcBef>
            </a:pPr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Determinants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publishing key budget documents</a:t>
            </a:r>
          </a:p>
          <a:p>
            <a:pPr>
              <a:spcBef>
                <a:spcPts val="0"/>
              </a:spcBef>
            </a:pP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Mimetic effect of budget transparency levels</a:t>
            </a:r>
          </a:p>
          <a:p>
            <a:pPr>
              <a:spcBef>
                <a:spcPts val="0"/>
              </a:spcBef>
            </a:pP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and significant effect of both space &amp; time dimensions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effects of exogenous variables dominate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major </a:t>
            </a:r>
            <a:r>
              <a:rPr lang="hr-H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implications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city/municipality as a part of the larger entity (surrounding community)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promoting budget transparency practices in less developed LGUs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studies: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extending the sample to other European young democracies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other dimensions: indicators of well-being, cultural satisfaction, health amenities</a:t>
            </a:r>
          </a:p>
          <a:p>
            <a:pPr>
              <a:lnSpc>
                <a:spcPct val="150000"/>
              </a:lnSpc>
            </a:pPr>
            <a:endParaRPr lang="hr-HR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  <a:p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 smtClean="0"/>
              <a:t>14</a:t>
            </a:r>
            <a:r>
              <a:rPr lang="en-GB" sz="1100" dirty="0" smtClean="0"/>
              <a:t> OF </a:t>
            </a:r>
            <a:r>
              <a:rPr lang="hr-HR" sz="1100" dirty="0" smtClean="0"/>
              <a:t>15</a:t>
            </a:r>
            <a:endParaRPr lang="en-GB" sz="11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13466" y="0"/>
            <a:ext cx="9042400" cy="3980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Determinants of Online </a:t>
            </a:r>
            <a:r>
              <a:rPr lang="hr-HR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Transparency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1197734" y="905257"/>
            <a:ext cx="9736429" cy="3895344"/>
          </a:xfrm>
        </p:spPr>
        <p:txBody>
          <a:bodyPr/>
          <a:lstStyle/>
          <a:p>
            <a:pPr eaLnBrk="1" hangingPunct="1"/>
            <a:endParaRPr lang="hr-HR" altLang="sr-Latn-R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3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hr-HR" altLang="sr-Latn-RS" sz="32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sr-Latn-RS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Thank you</a:t>
            </a:r>
            <a:r>
              <a:rPr lang="hr-HR" altLang="sr-Latn-RS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en-US" altLang="sr-Latn-RS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sr-Latn-RS" sz="32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sr-Latn-RS" sz="32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All comments and suggestions are welcome</a:t>
            </a:r>
            <a:endParaRPr lang="en-US" altLang="sr-Latn-RS" sz="32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hr-HR" altLang="sr-Latn-R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hr-HR" altLang="sr-Latn-R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hr-HR" altLang="sr-Latn-R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0" y="3953676"/>
            <a:ext cx="3176719" cy="1316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 smtClean="0"/>
              <a:t>15</a:t>
            </a:r>
            <a:r>
              <a:rPr lang="en-GB" sz="1100" dirty="0" smtClean="0"/>
              <a:t> OF </a:t>
            </a:r>
            <a:r>
              <a:rPr lang="hr-HR" sz="1100" dirty="0" smtClean="0"/>
              <a:t>15</a:t>
            </a:r>
            <a:endParaRPr lang="en-GB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33" y="4131091"/>
            <a:ext cx="2161905" cy="96190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13466" y="0"/>
            <a:ext cx="9042400" cy="3980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Determinants of Online </a:t>
            </a:r>
            <a:r>
              <a:rPr lang="hr-HR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Transparency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372141"/>
            <a:ext cx="10653823" cy="679420"/>
          </a:xfrm>
        </p:spPr>
        <p:txBody>
          <a:bodyPr/>
          <a:lstStyle/>
          <a:p>
            <a:pPr algn="ctr"/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69" y="1346229"/>
            <a:ext cx="10473809" cy="4581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Hypotheses</a:t>
            </a:r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  <a:endParaRPr lang="hr-H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/>
              <a:t>2</a:t>
            </a:r>
            <a:r>
              <a:rPr lang="en-GB" sz="1100" dirty="0" smtClean="0"/>
              <a:t> OF </a:t>
            </a:r>
            <a:r>
              <a:rPr lang="hr-HR" sz="1100" dirty="0" smtClean="0"/>
              <a:t>15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137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3" y="106496"/>
            <a:ext cx="10653823" cy="1284195"/>
          </a:xfrm>
        </p:spPr>
        <p:txBody>
          <a:bodyPr/>
          <a:lstStyle/>
          <a:p>
            <a:pPr algn="ctr"/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2054" y="1461586"/>
            <a:ext cx="10058400" cy="3886200"/>
          </a:xfrm>
        </p:spPr>
        <p:txBody>
          <a:bodyPr/>
          <a:lstStyle/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governments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transparency?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expenditures are particularly visible and tangible for citizens</a:t>
            </a:r>
          </a:p>
          <a:p>
            <a:pPr>
              <a:lnSpc>
                <a:spcPct val="150000"/>
              </a:lnSpc>
            </a:pPr>
            <a:r>
              <a:rPr lang="hr-BA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</a:t>
            </a:r>
            <a:r>
              <a:rPr lang="hr-B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BA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obstacles</a:t>
            </a:r>
            <a:r>
              <a:rPr lang="hr-B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direct public participation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participation and monitoring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increased accountability and citizens' trust in government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efficient collection of public funds and supply of public goods and services</a:t>
            </a:r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endParaRPr lang="hr-BA" dirty="0" smtClean="0"/>
          </a:p>
          <a:p>
            <a:endParaRPr lang="hr-BA" dirty="0"/>
          </a:p>
          <a:p>
            <a:endParaRPr lang="hr-BA" dirty="0"/>
          </a:p>
          <a:p>
            <a:endParaRPr lang="hr-HR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81981" y="3284431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25" y="4229814"/>
            <a:ext cx="1593161" cy="985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36" y="4240631"/>
            <a:ext cx="1473274" cy="985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57" y="4250626"/>
            <a:ext cx="1192428" cy="9750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83665" y="5370634"/>
            <a:ext cx="191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budget transparency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2831" y="5366422"/>
            <a:ext cx="1914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participation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1930" y="5370634"/>
            <a:ext cx="191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corruption opportunities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24634" y="5845654"/>
            <a:ext cx="115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(Pintea, 2014)</a:t>
            </a:r>
            <a:endParaRPr lang="hr-H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/>
              <a:t>3</a:t>
            </a:r>
            <a:r>
              <a:rPr lang="en-GB" sz="1100" dirty="0" smtClean="0"/>
              <a:t> OF </a:t>
            </a:r>
            <a:r>
              <a:rPr lang="hr-HR" sz="1100" dirty="0" smtClean="0"/>
              <a:t>15</a:t>
            </a:r>
            <a:endParaRPr lang="en-GB" sz="11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77177" y="4738894"/>
            <a:ext cx="3850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82505" y="4721608"/>
            <a:ext cx="3850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76089" y="395009"/>
            <a:ext cx="10653823" cy="128419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873800" y="823858"/>
            <a:ext cx="10058400" cy="3233882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B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B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Local Budget Index (OLBI) project</a:t>
            </a:r>
          </a:p>
          <a:p>
            <a:pPr>
              <a:lnSpc>
                <a:spcPct val="150000"/>
              </a:lnSpc>
            </a:pPr>
            <a:r>
              <a:rPr lang="hr-HR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four research cycles →  all 576 counties, cites and municipalities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budget documents (score 0-5)</a:t>
            </a:r>
          </a:p>
          <a:p>
            <a:pPr marL="320675" lvl="1" indent="0">
              <a:lnSpc>
                <a:spcPct val="150000"/>
              </a:lnSpc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Year-end report</a:t>
            </a:r>
          </a:p>
          <a:p>
            <a:pPr marL="320675" lvl="1" indent="0">
              <a:lnSpc>
                <a:spcPct val="150000"/>
              </a:lnSpc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Mid-year report</a:t>
            </a:r>
          </a:p>
          <a:p>
            <a:pPr marL="320675" lvl="1" indent="0">
              <a:lnSpc>
                <a:spcPct val="150000"/>
              </a:lnSpc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Enacted budget</a:t>
            </a:r>
          </a:p>
          <a:p>
            <a:pPr marL="320675" lvl="1" indent="0">
              <a:lnSpc>
                <a:spcPct val="150000"/>
              </a:lnSpc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proposal</a:t>
            </a:r>
          </a:p>
          <a:p>
            <a:pPr marL="320675" lvl="1" indent="0">
              <a:lnSpc>
                <a:spcPct val="150000"/>
              </a:lnSpc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 budget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transparency implies having an insight into complete, accurate, timely and understandable budget information (Ott et al., 2015)</a:t>
            </a:r>
          </a:p>
          <a:p>
            <a:endParaRPr lang="hr-BA" dirty="0" smtClean="0"/>
          </a:p>
          <a:p>
            <a:endParaRPr lang="hr-HR" dirty="0"/>
          </a:p>
        </p:txBody>
      </p:sp>
      <p:sp>
        <p:nvSpPr>
          <p:cNvPr id="13" name="Right Brace 12"/>
          <p:cNvSpPr/>
          <p:nvPr/>
        </p:nvSpPr>
        <p:spPr>
          <a:xfrm>
            <a:off x="3765726" y="2797476"/>
            <a:ext cx="209057" cy="13970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4339738" y="3267830"/>
            <a:ext cx="251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Mandatory disclosure</a:t>
            </a:r>
            <a:endParaRPr lang="hr-HR" dirty="0"/>
          </a:p>
        </p:txBody>
      </p:sp>
      <p:sp>
        <p:nvSpPr>
          <p:cNvPr id="15" name="Right Brace 14"/>
          <p:cNvSpPr/>
          <p:nvPr/>
        </p:nvSpPr>
        <p:spPr>
          <a:xfrm>
            <a:off x="3765726" y="4420241"/>
            <a:ext cx="209057" cy="8042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4339738" y="4520564"/>
            <a:ext cx="229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Voluntary disclosure</a:t>
            </a:r>
            <a:endParaRPr lang="hr-HR" dirty="0"/>
          </a:p>
        </p:txBody>
      </p:sp>
      <p:sp>
        <p:nvSpPr>
          <p:cNvPr id="19" name="Rectangle 18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 smtClean="0"/>
              <a:t>4 </a:t>
            </a:r>
            <a:r>
              <a:rPr lang="en-GB" sz="1100" dirty="0" smtClean="0"/>
              <a:t>OF </a:t>
            </a:r>
            <a:r>
              <a:rPr lang="hr-HR" sz="1100" dirty="0" smtClean="0"/>
              <a:t>15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244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305" y="1533930"/>
            <a:ext cx="1018938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1800"/>
              </a:spcAft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OLBI goal t</a:t>
            </a: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encourage</a:t>
            </a:r>
          </a:p>
          <a:p>
            <a:pPr lvl="1" algn="just">
              <a:spcAft>
                <a:spcPts val="1800"/>
              </a:spcAft>
            </a:pPr>
            <a:r>
              <a:rPr lang="en-US" sz="23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LGUs to</a:t>
            </a:r>
          </a:p>
          <a:p>
            <a:pPr marL="800100" lvl="1" indent="-342900" algn="just">
              <a:spcAft>
                <a:spcPts val="0"/>
              </a:spcAft>
              <a:buFontTx/>
              <a:buChar char="-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to citizens</a:t>
            </a:r>
          </a:p>
          <a:p>
            <a:pPr marL="800100" lvl="1" indent="-342900" algn="just">
              <a:spcAft>
                <a:spcPts val="0"/>
              </a:spcAft>
              <a:buFontTx/>
              <a:buChar char="-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timely publish understandable key local budget documents</a:t>
            </a:r>
          </a:p>
          <a:p>
            <a:pPr marL="800100" lvl="1" indent="-342900" algn="just">
              <a:spcAft>
                <a:spcPts val="0"/>
              </a:spcAft>
              <a:buFontTx/>
              <a:buChar char="-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 citizens in local budget decision-making</a:t>
            </a:r>
          </a:p>
          <a:p>
            <a:pPr lvl="1" algn="just">
              <a:spcAft>
                <a:spcPts val="0"/>
              </a:spcAft>
            </a:pPr>
            <a:endParaRPr lang="en-US" sz="2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spcAft>
                <a:spcPts val="600"/>
              </a:spcAft>
            </a:pPr>
            <a:r>
              <a:rPr lang="en-US" sz="23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 to</a:t>
            </a:r>
          </a:p>
          <a:p>
            <a:pPr marL="800100" lvl="1" indent="-342900" algn="just">
              <a:spcAft>
                <a:spcPts val="1800"/>
              </a:spcAft>
              <a:buFontTx/>
              <a:buChar char="-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monitor, analyze and participate in the budget process</a:t>
            </a:r>
          </a:p>
          <a:p>
            <a:pPr lvl="1" algn="just">
              <a:spcAft>
                <a:spcPts val="1800"/>
              </a:spcAft>
            </a:pP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6089" y="395009"/>
            <a:ext cx="10653823" cy="128419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/>
              <a:t>5</a:t>
            </a:r>
            <a:r>
              <a:rPr lang="en-GB" sz="1100" dirty="0" smtClean="0"/>
              <a:t> OF </a:t>
            </a:r>
            <a:r>
              <a:rPr lang="hr-HR" sz="1100" dirty="0" smtClean="0"/>
              <a:t>15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819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 t="23671" r="30389" b="12698"/>
          <a:stretch>
            <a:fillRect/>
          </a:stretch>
        </p:blipFill>
        <p:spPr bwMode="auto">
          <a:xfrm>
            <a:off x="6167439" y="1916114"/>
            <a:ext cx="424973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16114"/>
            <a:ext cx="43195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9" y="4791076"/>
            <a:ext cx="2147887" cy="43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4740560" y="4483460"/>
            <a:ext cx="24362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</a:pPr>
            <a:r>
              <a:rPr lang="hr-HR" altLang="sr-Latn-RS" dirty="0" smtClean="0">
                <a:latin typeface="Tahoma" panose="020B0604030504040204" pitchFamily="34" charset="0"/>
                <a:cs typeface="Tahoma" panose="020B0604030504040204" pitchFamily="34" charset="0"/>
              </a:rPr>
              <a:t>Level of transparency</a:t>
            </a:r>
            <a:endParaRPr lang="hr-HR" altLang="sr-Latn-R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2208213" y="2420939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 b="1" dirty="0" smtClean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2014</a:t>
            </a:r>
            <a:endParaRPr lang="hr-HR" altLang="en-US" b="1" dirty="0"/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6530975" y="2420939"/>
            <a:ext cx="94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 b="1" dirty="0" smtClean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hr-HR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082040" y="1085278"/>
            <a:ext cx="9991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average budget transparency in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LGUs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almost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doubled over the last four research cycles, growing from an average of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3.52 published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1770" y="363211"/>
            <a:ext cx="10653823" cy="5796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0560" y="6499424"/>
            <a:ext cx="2532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>
                <a:hlinkClick r:id="rId6"/>
              </a:rPr>
              <a:t>http://</a:t>
            </a:r>
            <a:r>
              <a:rPr lang="hr-HR" sz="1400" dirty="0" smtClean="0">
                <a:hlinkClick r:id="rId6"/>
              </a:rPr>
              <a:t>www.ijf.hr/transparency</a:t>
            </a:r>
            <a:r>
              <a:rPr lang="hr-HR" sz="1400" dirty="0" smtClean="0"/>
              <a:t> </a:t>
            </a:r>
            <a:endParaRPr lang="hr-HR" sz="1400" dirty="0"/>
          </a:p>
        </p:txBody>
      </p:sp>
      <p:sp>
        <p:nvSpPr>
          <p:cNvPr id="4" name="Rectangle 3"/>
          <p:cNvSpPr/>
          <p:nvPr/>
        </p:nvSpPr>
        <p:spPr>
          <a:xfrm>
            <a:off x="1692973" y="6201209"/>
            <a:ext cx="10357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 among municipalities and cities in the number of published key budget documents</a:t>
            </a:r>
          </a:p>
        </p:txBody>
      </p:sp>
    </p:spTree>
    <p:extLst>
      <p:ext uri="{BB962C8B-B14F-4D97-AF65-F5344CB8AC3E}">
        <p14:creationId xmlns:p14="http://schemas.microsoft.com/office/powerpoint/2010/main" val="14127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37481" y="22539"/>
            <a:ext cx="9042400" cy="6534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905465" y="717493"/>
            <a:ext cx="10380127" cy="6250235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BA" dirty="0" smtClean="0"/>
          </a:p>
          <a:p>
            <a:pPr>
              <a:spcBef>
                <a:spcPts val="0"/>
              </a:spcBef>
            </a:pPr>
            <a:r>
              <a:rPr lang="hr-H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 data: 2014-2017</a:t>
            </a:r>
          </a:p>
          <a:p>
            <a:pPr>
              <a:spcBef>
                <a:spcPts val="0"/>
              </a:spcBef>
            </a:pPr>
            <a:r>
              <a:rPr lang="hr-H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Sample: 128 cities and 428 municipalities in Croatia</a:t>
            </a:r>
          </a:p>
          <a:p>
            <a:pPr marL="0" indent="0">
              <a:spcBef>
                <a:spcPts val="0"/>
              </a:spcBef>
              <a:buNone/>
            </a:pPr>
            <a:endParaRPr lang="hr-HR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Hypotheses: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22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hr-H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increases, the 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OLBT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22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hr-H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residents’ access to the Internet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increases, the 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OLBT increases</a:t>
            </a:r>
            <a:r>
              <a:rPr lang="hr-H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22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hr-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residents’ income 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OLBT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increases.</a:t>
            </a:r>
            <a:endParaRPr lang="hr-H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22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hr-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LG's wealth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increases, the 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OLBT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increases.</a:t>
            </a:r>
            <a:endParaRPr lang="hr-H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22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hr-H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employees in LGs’ bodies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increases, the 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OLBT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</a:t>
            </a:r>
            <a:r>
              <a:rPr lang="en-GB" sz="2200" dirty="0"/>
              <a:t>.</a:t>
            </a:r>
            <a:endParaRPr lang="hr-HR" sz="2200" dirty="0"/>
          </a:p>
          <a:p>
            <a:pPr>
              <a:lnSpc>
                <a:spcPct val="150000"/>
              </a:lnSpc>
            </a:pPr>
            <a:endParaRPr lang="hr-HR" sz="2000" dirty="0"/>
          </a:p>
          <a:p>
            <a:pPr marL="0" indent="0">
              <a:buFont typeface="Arial" panose="020B0604020202020204" pitchFamily="34" charset="0"/>
              <a:buNone/>
            </a:pPr>
            <a:endParaRPr lang="hr-BA" dirty="0" smtClean="0"/>
          </a:p>
          <a:p>
            <a:pPr marL="0" indent="0">
              <a:buNone/>
            </a:pPr>
            <a:endParaRPr lang="hr-BA" dirty="0" smtClean="0"/>
          </a:p>
          <a:p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 smtClean="0"/>
              <a:t>7 </a:t>
            </a:r>
            <a:r>
              <a:rPr lang="en-GB" sz="1100" dirty="0" smtClean="0"/>
              <a:t>OF </a:t>
            </a:r>
            <a:r>
              <a:rPr lang="hr-HR" sz="1100" dirty="0" smtClean="0"/>
              <a:t>15</a:t>
            </a:r>
            <a:endParaRPr lang="en-GB" sz="11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1770" y="363211"/>
            <a:ext cx="10653823" cy="5796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Hypotheses</a:t>
            </a:r>
            <a:b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97536" y="1169821"/>
            <a:ext cx="11875008" cy="5335584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Triggers of isomorphism: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coercive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normative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mimetic – yardstick competition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(Salmon, 1987)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Mimesis of public expenditures observed at local jurisdictions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Mourao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2017)</a:t>
            </a:r>
          </a:p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common spatial restriction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(Grewal &amp; Mathews, 1977)</a:t>
            </a:r>
          </a:p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spatial competition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(Cairns, 1977; Scott &amp;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Bloss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1988) </a:t>
            </a:r>
          </a:p>
          <a:p>
            <a:pPr marL="0" indent="0" algn="ctr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cannot neglect the pressure coming from the values of budget transparency of the neighboring cities/municipalities! → </a:t>
            </a:r>
            <a:r>
              <a:rPr lang="en-US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examine both the direct and indirect effects of potential determinants on OLBT</a:t>
            </a:r>
          </a:p>
          <a:p>
            <a:endParaRPr lang="hr-BA" dirty="0" smtClean="0"/>
          </a:p>
          <a:p>
            <a:endParaRPr lang="hr-HR" dirty="0"/>
          </a:p>
        </p:txBody>
      </p:sp>
      <p:sp>
        <p:nvSpPr>
          <p:cNvPr id="2" name="TextBox 1"/>
          <p:cNvSpPr txBox="1"/>
          <p:nvPr/>
        </p:nvSpPr>
        <p:spPr>
          <a:xfrm>
            <a:off x="2340864" y="51308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  -  Spatial context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5065" y="6222434"/>
            <a:ext cx="6729984" cy="169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Economics 2018 conference, Zagreb, 26/10/2018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5049" y="6222433"/>
            <a:ext cx="2160000" cy="1693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100" dirty="0" smtClean="0"/>
              <a:t>SLIDE </a:t>
            </a:r>
            <a:r>
              <a:rPr lang="hr-HR" sz="1100" dirty="0"/>
              <a:t>8</a:t>
            </a:r>
            <a:r>
              <a:rPr lang="en-GB" sz="1100" dirty="0" smtClean="0"/>
              <a:t> OF </a:t>
            </a:r>
            <a:r>
              <a:rPr lang="hr-HR" sz="1100" dirty="0" smtClean="0"/>
              <a:t>15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39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01274" y="-112412"/>
            <a:ext cx="9042400" cy="3980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anose="020B080603090205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METODOLOGY - VARIABLES</a:t>
            </a:r>
            <a:endParaRPr lang="en-US" sz="27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2539"/>
            <a:ext cx="540972" cy="50557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34941"/>
              </p:ext>
            </p:extLst>
          </p:nvPr>
        </p:nvGraphicFramePr>
        <p:xfrm>
          <a:off x="0" y="502005"/>
          <a:ext cx="12192000" cy="6131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81433152"/>
                    </a:ext>
                  </a:extLst>
                </a:gridCol>
                <a:gridCol w="285145">
                  <a:extLst>
                    <a:ext uri="{9D8B030D-6E8A-4147-A177-3AD203B41FA5}">
                      <a16:colId xmlns:a16="http://schemas.microsoft.com/office/drawing/2014/main" val="1875309527"/>
                    </a:ext>
                  </a:extLst>
                </a:gridCol>
                <a:gridCol w="7820276">
                  <a:extLst>
                    <a:ext uri="{9D8B030D-6E8A-4147-A177-3AD203B41FA5}">
                      <a16:colId xmlns:a16="http://schemas.microsoft.com/office/drawing/2014/main" val="2999593470"/>
                    </a:ext>
                  </a:extLst>
                </a:gridCol>
                <a:gridCol w="2562579">
                  <a:extLst>
                    <a:ext uri="{9D8B030D-6E8A-4147-A177-3AD203B41FA5}">
                      <a16:colId xmlns:a16="http://schemas.microsoft.com/office/drawing/2014/main" val="3059173776"/>
                    </a:ext>
                  </a:extLst>
                </a:gridCol>
              </a:tblGrid>
              <a:tr h="2832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Variable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Source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85323191"/>
                  </a:ext>
                </a:extLst>
              </a:tr>
              <a:tr h="237653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Independent variables 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44381"/>
                  </a:ext>
                </a:extLst>
              </a:tr>
              <a:tr h="4753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POPULATION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logarithm of the population estimate for the municipality/city (2014-2016)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Croatian Bureau of Statistics  (CBS)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788739043"/>
                  </a:ext>
                </a:extLst>
              </a:tr>
              <a:tr h="7129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INCOME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logarithm of the average residents’ income p.c. (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2014-201</a:t>
                      </a: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Ministry of Regional Development and EU Funds. P.c. values from CBS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3315167026"/>
                  </a:ext>
                </a:extLst>
              </a:tr>
              <a:tr h="5146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INTERNET ACCESS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percentage of households with broadband internet access and data transmission speeds of 2 Mbit and more (2014-2017)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Croatian Regulatory Authority for Network Industries 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4153033888"/>
                  </a:ext>
                </a:extLst>
              </a:tr>
              <a:tr h="4753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LG's</a:t>
                      </a: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WEALTH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logarithm of annual wealth p.c. calculated as operating revenues minus all grants (2014-2016) 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Ministry of Finance. P.c. values from CBS. 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788334947"/>
                  </a:ext>
                </a:extLst>
              </a:tr>
              <a:tr h="5146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EMPLOYEE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logarithm of the average annual number of employees in LG bodies (based on hours worked) (2014-2017)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Ministry of Finance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3869909397"/>
                  </a:ext>
                </a:extLst>
              </a:tr>
              <a:tr h="272137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Control variables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98267"/>
                  </a:ext>
                </a:extLst>
              </a:tr>
              <a:tr h="5146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MAYOR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a mayor/municipality head is elected in the second or third round of elections. </a:t>
                      </a: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r>
                        <a:rPr lang="en-GB" sz="15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roxy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 political competition (local elections 2013 and 2017)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 Electoral Commission 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2025759582"/>
                  </a:ext>
                </a:extLst>
              </a:tr>
              <a:tr h="5146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MARGIN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inning </a:t>
                      </a: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margin, measured by the difference between the percentage of votes obtained by the parties coming in first and second 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place</a:t>
                      </a:r>
                      <a:r>
                        <a:rPr lang="hr-HR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(local </a:t>
                      </a: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elections 2013 and 2017)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 Electoral Commission 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54757455"/>
                  </a:ext>
                </a:extLst>
              </a:tr>
              <a:tr h="5146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MINORITY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</a:t>
                      </a: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minority</a:t>
                      </a:r>
                      <a:r>
                        <a:rPr lang="hr-HR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executive </a:t>
                      </a: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(if incumbent’s party does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hold a majority of seats 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</a:t>
                      </a: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municipal/city council (local elections 2013 and 2017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 Electoral Commission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1874691293"/>
                  </a:ext>
                </a:extLst>
              </a:tr>
              <a:tr h="2721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TURNOUT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Percentage of citizen participation in local elections (local elections 2013 and 2017)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 Electoral Commission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2222846524"/>
                  </a:ext>
                </a:extLst>
              </a:tr>
              <a:tr h="237653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Dependent variable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88745"/>
                  </a:ext>
                </a:extLst>
              </a:tr>
              <a:tr h="5913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OLBT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en-GB" sz="15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ount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index ranging from 0 to 5 measured annually as the online availability of five key local 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documents </a:t>
                      </a: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published on the website of each municipality and city (2014-2017)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Ott et al</a:t>
                      </a:r>
                      <a:r>
                        <a:rPr lang="en-GB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hr-HR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(2015; 2016; 2017; 2018)</a:t>
                      </a:r>
                      <a:endParaRPr lang="hr-HR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759" marR="27759" marT="0" marB="0"/>
                </a:tc>
                <a:extLst>
                  <a:ext uri="{0D108BD9-81ED-4DB2-BD59-A6C34878D82A}">
                    <a16:rowId xmlns:a16="http://schemas.microsoft.com/office/drawing/2014/main" val="3065642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9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Bronic_transparentnost_4 7 2017</Template>
  <TotalTime>2150</TotalTime>
  <Words>1937</Words>
  <Application>Microsoft Office PowerPoint</Application>
  <PresentationFormat>Widescreen</PresentationFormat>
  <Paragraphs>529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Impact</vt:lpstr>
      <vt:lpstr>Tahoma</vt:lpstr>
      <vt:lpstr>Times New Roman</vt:lpstr>
      <vt:lpstr>Wingdings</vt:lpstr>
      <vt:lpstr>Newsprint</vt:lpstr>
      <vt:lpstr>Discussing the determinants of online budget transparency based on a spatial regression analysis of Croatian cities and municipalities:  Do good neighbours make you better?  </vt:lpstr>
      <vt:lpstr>Content</vt:lpstr>
      <vt:lpstr>Background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 - Descriptive statistics (part 1)</vt:lpstr>
      <vt:lpstr>Methodology - Descriptive statistics (part 2)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</dc:creator>
  <cp:lastModifiedBy>branko</cp:lastModifiedBy>
  <cp:revision>215</cp:revision>
  <cp:lastPrinted>2017-10-30T12:04:00Z</cp:lastPrinted>
  <dcterms:created xsi:type="dcterms:W3CDTF">2017-10-23T09:40:27Z</dcterms:created>
  <dcterms:modified xsi:type="dcterms:W3CDTF">2018-10-24T17:54:32Z</dcterms:modified>
</cp:coreProperties>
</file>